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</p:sldMasterIdLst>
  <p:notesMasterIdLst>
    <p:notesMasterId r:id="rId53"/>
  </p:notesMasterIdLst>
  <p:handoutMasterIdLst>
    <p:handoutMasterId r:id="rId54"/>
  </p:handoutMasterIdLst>
  <p:sldIdLst>
    <p:sldId id="267" r:id="rId3"/>
    <p:sldId id="287" r:id="rId4"/>
    <p:sldId id="282" r:id="rId5"/>
    <p:sldId id="289" r:id="rId6"/>
    <p:sldId id="280" r:id="rId7"/>
    <p:sldId id="302" r:id="rId8"/>
    <p:sldId id="303" r:id="rId9"/>
    <p:sldId id="304" r:id="rId10"/>
    <p:sldId id="275" r:id="rId11"/>
    <p:sldId id="270" r:id="rId12"/>
    <p:sldId id="297" r:id="rId13"/>
    <p:sldId id="299" r:id="rId14"/>
    <p:sldId id="272" r:id="rId15"/>
    <p:sldId id="273" r:id="rId16"/>
    <p:sldId id="312" r:id="rId17"/>
    <p:sldId id="305" r:id="rId18"/>
    <p:sldId id="284" r:id="rId19"/>
    <p:sldId id="306" r:id="rId20"/>
    <p:sldId id="307" r:id="rId21"/>
    <p:sldId id="318" r:id="rId22"/>
    <p:sldId id="308" r:id="rId23"/>
    <p:sldId id="313" r:id="rId24"/>
    <p:sldId id="276" r:id="rId25"/>
    <p:sldId id="310" r:id="rId26"/>
    <p:sldId id="265" r:id="rId27"/>
    <p:sldId id="269" r:id="rId28"/>
    <p:sldId id="277" r:id="rId29"/>
    <p:sldId id="258" r:id="rId30"/>
    <p:sldId id="266" r:id="rId31"/>
    <p:sldId id="298" r:id="rId32"/>
    <p:sldId id="290" r:id="rId33"/>
    <p:sldId id="295" r:id="rId34"/>
    <p:sldId id="309" r:id="rId35"/>
    <p:sldId id="300" r:id="rId36"/>
    <p:sldId id="315" r:id="rId37"/>
    <p:sldId id="301" r:id="rId38"/>
    <p:sldId id="314" r:id="rId39"/>
    <p:sldId id="316" r:id="rId40"/>
    <p:sldId id="317" r:id="rId41"/>
    <p:sldId id="292" r:id="rId42"/>
    <p:sldId id="294" r:id="rId43"/>
    <p:sldId id="296" r:id="rId44"/>
    <p:sldId id="291" r:id="rId45"/>
    <p:sldId id="293" r:id="rId46"/>
    <p:sldId id="268" r:id="rId47"/>
    <p:sldId id="281" r:id="rId48"/>
    <p:sldId id="279" r:id="rId49"/>
    <p:sldId id="285" r:id="rId50"/>
    <p:sldId id="286" r:id="rId51"/>
    <p:sldId id="27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8603FDC-E32A-4AB5-989C-0864C3EAD2B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9702" autoAdjust="0"/>
  </p:normalViewPr>
  <p:slideViewPr>
    <p:cSldViewPr snapToGrid="0">
      <p:cViewPr varScale="1">
        <p:scale>
          <a:sx n="115" d="100"/>
          <a:sy n="115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8/4/20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8/4/20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3495A3-CFC5-48B0-B6D7-DF337EEE7D51}" type="slidenum">
              <a:rPr lang="en-GB" altLang="en-US" sz="1300"/>
              <a:pPr/>
              <a:t>2</a:t>
            </a:fld>
            <a:endParaRPr lang="en-GB" altLang="en-US" sz="13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18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Students have 15 minutes to draw the table and complete. </a:t>
            </a:r>
          </a:p>
          <a:p>
            <a:r>
              <a:rPr lang="en-US" altLang="en-US"/>
              <a:t>What students should realize here that wants are unlimited. We always want more and more.</a:t>
            </a:r>
            <a:endParaRPr lang="en-AU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F8871B-77BB-4DD4-B0C5-EF395DF24DD6}" type="slidenum">
              <a:rPr lang="en-AU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AU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AU" altLang="en-US"/>
              <a:t>https://www.youtube.com/watch?v=W35X_vddDjQ</a:t>
            </a:r>
          </a:p>
          <a:p>
            <a:pPr eaLnBrk="1" hangingPunct="1"/>
            <a:endParaRPr lang="en-AU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825" indent="-2921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8400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5125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indent="-233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indent="-233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5219F5-6E7F-4BA0-A859-AFC5AA59721A}" type="slidenum">
              <a:rPr lang="en-AU" altLang="en-US" smtClean="0"/>
              <a:pPr/>
              <a:t>10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908901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42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8/4/20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8/4/20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B327E0-B327-4908-B6D5-DE41CAD09B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07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A6FDD5-9C42-4B33-94B6-452B66452CC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2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8/4/20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8/4/20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8/4/20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8/4/20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8/4/20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8/4/20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8/4/20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8/4/20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/>
              <a:pPr/>
              <a:t>8/4/20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Image_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google.com.hk/imgres?imgurl=http://2.bp.blogspot.com/-QJ4OAiF9SXs/TYWpT_hbT_I/AAAAAAAAGak/CG3nju1nG7I/s1600/1968+Jeep+Jeepster+Commando.+-+2.jpg&amp;imgrefurl=http://www.oldparkedcars.com/2011/03/1968-jeep-jeepster-commando.html&amp;usg=__PMeKTtPlDmOOfOEjCaf4xC2lnZc=&amp;h=664&amp;w=1000&amp;sz=135&amp;hl=en&amp;start=66&amp;zoom=1&amp;tbnid=9f_fYbAnXsnFcM:&amp;tbnh=99&amp;tbnw=149&amp;ei=jwU4UvGgIcqaiQfi2YFg&amp;prev=/search?q=image+old+brown+jeep&amp;start=60&amp;um=1&amp;newwindow=1&amp;safe=strict&amp;sa=N&amp;rlz=1I7VASN_enCN531&amp;hl=en&amp;tbm=isch&amp;um=1&amp;itbs=1&amp;sa=X&amp;ved=0CDYQrQMwBTg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45228" y="2039258"/>
            <a:ext cx="7772400" cy="1600200"/>
          </a:xfrm>
          <a:solidFill>
            <a:srgbClr val="99CCFF"/>
          </a:solidFill>
        </p:spPr>
        <p:txBody>
          <a:bodyPr anchor="ctr"/>
          <a:lstStyle/>
          <a:p>
            <a:pPr algn="ctr" eaLnBrk="1" hangingPunct="1">
              <a:buFontTx/>
              <a:buNone/>
              <a:defRPr/>
            </a:pPr>
            <a:r>
              <a:rPr lang="en-GB" sz="4000" b="1" dirty="0">
                <a:solidFill>
                  <a:schemeClr val="accent2"/>
                </a:solidFill>
                <a:latin typeface="Arial" charset="0"/>
              </a:rPr>
              <a:t>The basic economic problem</a:t>
            </a:r>
          </a:p>
        </p:txBody>
      </p:sp>
    </p:spTree>
    <p:extLst>
      <p:ext uri="{BB962C8B-B14F-4D97-AF65-F5344CB8AC3E}">
        <p14:creationId xmlns:p14="http://schemas.microsoft.com/office/powerpoint/2010/main" val="43647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731" y="1410236"/>
            <a:ext cx="3052762" cy="2293938"/>
          </a:xfrm>
        </p:spPr>
      </p:pic>
      <p:sp>
        <p:nvSpPr>
          <p:cNvPr id="5" name="Rectangle 4"/>
          <p:cNvSpPr/>
          <p:nvPr/>
        </p:nvSpPr>
        <p:spPr>
          <a:xfrm>
            <a:off x="3572166" y="1271454"/>
            <a:ext cx="84051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b="1" dirty="0"/>
              <a:t>SCARCE RESOURCES</a:t>
            </a:r>
          </a:p>
          <a:p>
            <a:pPr>
              <a:defRPr/>
            </a:pPr>
            <a:endParaRPr lang="en-AU" dirty="0"/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AU" dirty="0"/>
              <a:t>There are only a limited number of resources such as workers, machines, factories, raw materials etc. 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AU" dirty="0"/>
              <a:t>There are a number of different ways in which they could be used.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AU" dirty="0"/>
              <a:t>Similarly people only have a limited amount of money. Yet they have lots of needs and wants to satisfy.</a:t>
            </a:r>
          </a:p>
          <a:p>
            <a:pPr marL="214313" indent="-214313">
              <a:buFont typeface="Arial" panose="020B0604020202020204" pitchFamily="34" charset="0"/>
              <a:buChar char="•"/>
              <a:defRPr/>
            </a:pPr>
            <a:r>
              <a:rPr lang="en-AU" dirty="0"/>
              <a:t>Government has a limited amount of money!!! However, it is unable to satisfy all its wants.</a:t>
            </a:r>
          </a:p>
          <a:p>
            <a:pPr>
              <a:defRPr/>
            </a:pPr>
            <a:endParaRPr lang="en-AU" dirty="0"/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9" y="4360571"/>
            <a:ext cx="305435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242" y="136388"/>
            <a:ext cx="9509759" cy="82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The basic economic problem</a:t>
            </a:r>
          </a:p>
        </p:txBody>
      </p:sp>
    </p:spTree>
    <p:extLst>
      <p:ext uri="{BB962C8B-B14F-4D97-AF65-F5344CB8AC3E}">
        <p14:creationId xmlns:p14="http://schemas.microsoft.com/office/powerpoint/2010/main" val="6138890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152" y="3611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olidFill>
                  <a:srgbClr val="3D454A"/>
                </a:solidFill>
                <a:latin typeface="Open Sans"/>
              </a:rPr>
              <a:t>Free good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3D454A"/>
                </a:solidFill>
                <a:latin typeface="Open Sans"/>
              </a:rPr>
              <a:t>Is a good with </a:t>
            </a:r>
            <a:r>
              <a:rPr lang="en-AU" b="1" dirty="0">
                <a:solidFill>
                  <a:srgbClr val="3D454A"/>
                </a:solidFill>
                <a:latin typeface="Open Sans"/>
              </a:rPr>
              <a:t>zero opportunity</a:t>
            </a:r>
            <a:r>
              <a:rPr lang="en-AU" dirty="0">
                <a:solidFill>
                  <a:srgbClr val="3D454A"/>
                </a:solidFill>
                <a:latin typeface="Open Sans"/>
              </a:rPr>
              <a:t> </a:t>
            </a:r>
            <a:r>
              <a:rPr lang="en-AU" b="1" dirty="0">
                <a:solidFill>
                  <a:srgbClr val="3D454A"/>
                </a:solidFill>
                <a:latin typeface="Open Sans"/>
              </a:rPr>
              <a:t>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3D454A"/>
                </a:solidFill>
                <a:latin typeface="Open Sans"/>
              </a:rPr>
              <a:t>No resources to make them</a:t>
            </a:r>
          </a:p>
        </p:txBody>
      </p:sp>
      <p:sp>
        <p:nvSpPr>
          <p:cNvPr id="3" name="Rectangle 2"/>
          <p:cNvSpPr/>
          <p:nvPr/>
        </p:nvSpPr>
        <p:spPr>
          <a:xfrm>
            <a:off x="98738" y="5150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65" y="1715178"/>
            <a:ext cx="2705100" cy="168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1813834"/>
            <a:ext cx="2381250" cy="192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039" y="4552042"/>
            <a:ext cx="3333750" cy="19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1038" y="483875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olidFill>
                  <a:srgbClr val="3D454A"/>
                </a:solidFill>
                <a:latin typeface="Open Sans"/>
              </a:rPr>
              <a:t>Economic  good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3D454A"/>
                </a:solidFill>
                <a:latin typeface="Open Sans"/>
              </a:rPr>
              <a:t>Which requires resources to produce it.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>
                <a:solidFill>
                  <a:srgbClr val="3D454A"/>
                </a:solidFill>
                <a:latin typeface="Open Sans"/>
              </a:rPr>
              <a:t>Has an </a:t>
            </a:r>
            <a:r>
              <a:rPr lang="en-AU" b="1" dirty="0">
                <a:solidFill>
                  <a:srgbClr val="3D454A"/>
                </a:solidFill>
                <a:latin typeface="Open Sans"/>
              </a:rPr>
              <a:t> opportunity</a:t>
            </a:r>
            <a:r>
              <a:rPr lang="en-AU" dirty="0">
                <a:solidFill>
                  <a:srgbClr val="3D454A"/>
                </a:solidFill>
                <a:latin typeface="Open Sans"/>
              </a:rPr>
              <a:t> </a:t>
            </a:r>
            <a:r>
              <a:rPr lang="en-AU" b="1" dirty="0">
                <a:solidFill>
                  <a:srgbClr val="3D454A"/>
                </a:solidFill>
                <a:latin typeface="Open Sans"/>
              </a:rPr>
              <a:t>cost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AU" dirty="0">
              <a:solidFill>
                <a:srgbClr val="3D454A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529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837-6268-1E4B-9B1D-78D64E4B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Economic goods &amp; Free goods 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76F52769-12E2-5749-911D-F709307AF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1" y="1544638"/>
            <a:ext cx="2252663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6">
            <a:extLst>
              <a:ext uri="{FF2B5EF4-FFF2-40B4-BE49-F238E27FC236}">
                <a16:creationId xmlns:a16="http://schemas.microsoft.com/office/drawing/2014/main" id="{521C44C9-D275-9640-B382-52FD587D1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4" y="1466851"/>
            <a:ext cx="207962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7">
            <a:extLst>
              <a:ext uri="{FF2B5EF4-FFF2-40B4-BE49-F238E27FC236}">
                <a16:creationId xmlns:a16="http://schemas.microsoft.com/office/drawing/2014/main" id="{876F35C5-86E1-9641-A04D-CBA02CE17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713" y="2949576"/>
            <a:ext cx="1244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 b="1">
                <a:latin typeface="Arial" panose="020B0604020202020204" pitchFamily="34" charset="0"/>
              </a:rPr>
              <a:t>Desert Sand </a:t>
            </a:r>
          </a:p>
        </p:txBody>
      </p:sp>
      <p:sp>
        <p:nvSpPr>
          <p:cNvPr id="46085" name="TextBox 8">
            <a:extLst>
              <a:ext uri="{FF2B5EF4-FFF2-40B4-BE49-F238E27FC236}">
                <a16:creationId xmlns:a16="http://schemas.microsoft.com/office/drawing/2014/main" id="{5B11D4FE-A4DC-7F4C-AD9E-A5FD4129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76" y="3121026"/>
            <a:ext cx="2079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 b="1">
                <a:latin typeface="Arial" panose="020B0604020202020204" pitchFamily="34" charset="0"/>
              </a:rPr>
              <a:t>Sand at construction site </a:t>
            </a:r>
          </a:p>
        </p:txBody>
      </p:sp>
      <p:sp>
        <p:nvSpPr>
          <p:cNvPr id="46086" name="TextBox 9">
            <a:extLst>
              <a:ext uri="{FF2B5EF4-FFF2-40B4-BE49-F238E27FC236}">
                <a16:creationId xmlns:a16="http://schemas.microsoft.com/office/drawing/2014/main" id="{BE318105-0707-4448-B978-C71A1C867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3339" y="3597276"/>
            <a:ext cx="19700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This is free and available </a:t>
            </a:r>
          </a:p>
        </p:txBody>
      </p:sp>
      <p:sp>
        <p:nvSpPr>
          <p:cNvPr id="46087" name="TextBox 10">
            <a:extLst>
              <a:ext uri="{FF2B5EF4-FFF2-40B4-BE49-F238E27FC236}">
                <a16:creationId xmlns:a16="http://schemas.microsoft.com/office/drawing/2014/main" id="{A1913D1B-6EEC-0B46-9A99-1055FEB5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064" y="3679826"/>
            <a:ext cx="19700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This not free and you have to pay for this sand.  </a:t>
            </a:r>
          </a:p>
        </p:txBody>
      </p:sp>
      <p:sp>
        <p:nvSpPr>
          <p:cNvPr id="46088" name="TextBox 11">
            <a:extLst>
              <a:ext uri="{FF2B5EF4-FFF2-40B4-BE49-F238E27FC236}">
                <a16:creationId xmlns:a16="http://schemas.microsoft.com/office/drawing/2014/main" id="{C8021BFA-DB46-2045-9FF8-D429E7E7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524375"/>
            <a:ext cx="197008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 b="1">
                <a:latin typeface="Arial" panose="020B0604020202020204" pitchFamily="34" charset="0"/>
              </a:rPr>
              <a:t>Free good </a:t>
            </a:r>
            <a:r>
              <a:rPr kumimoji="0" lang="en-AU" altLang="en-US" sz="1800">
                <a:latin typeface="Arial" panose="020B0604020202020204" pitchFamily="34" charset="0"/>
              </a:rPr>
              <a:t>can be obtained from nature at anytime &amp; any quantity such as; air, water from rivers &amp; lakes.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FDC39-934C-C442-B7F2-DAB069FE9EFD}"/>
              </a:ext>
            </a:extLst>
          </p:cNvPr>
          <p:cNvSpPr txBox="1"/>
          <p:nvPr/>
        </p:nvSpPr>
        <p:spPr>
          <a:xfrm>
            <a:off x="7231064" y="4594226"/>
            <a:ext cx="3208337" cy="2308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AU" b="1" dirty="0"/>
              <a:t>Economic good </a:t>
            </a:r>
            <a:r>
              <a:rPr lang="en-AU" dirty="0"/>
              <a:t>is; </a:t>
            </a:r>
          </a:p>
          <a:p>
            <a:pPr>
              <a:defRPr/>
            </a:pPr>
            <a:endParaRPr lang="en-AU" dirty="0"/>
          </a:p>
          <a:p>
            <a:pPr marL="257175" indent="-257175">
              <a:buFont typeface="+mj-lt"/>
              <a:buAutoNum type="arabicPeriod"/>
              <a:defRPr/>
            </a:pPr>
            <a:r>
              <a:rPr lang="en-AU" dirty="0"/>
              <a:t>Scarce in relation to;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lang="en-AU" dirty="0"/>
              <a:t>Its demand &amp; supply</a:t>
            </a:r>
          </a:p>
          <a:p>
            <a:pPr marL="257175" indent="-257175">
              <a:buFont typeface="+mj-lt"/>
              <a:buAutoNum type="arabicPeriod"/>
              <a:defRPr/>
            </a:pPr>
            <a:r>
              <a:rPr lang="en-AU" dirty="0"/>
              <a:t>Human effort is required to obtain it (pay for it).</a:t>
            </a:r>
          </a:p>
          <a:p>
            <a:pPr>
              <a:defRPr/>
            </a:pPr>
            <a:endParaRPr lang="en-AU" dirty="0"/>
          </a:p>
          <a:p>
            <a:pPr>
              <a:defRPr/>
            </a:pPr>
            <a:r>
              <a:rPr lang="en-AU" dirty="0"/>
              <a:t>    </a:t>
            </a:r>
          </a:p>
        </p:txBody>
      </p:sp>
      <p:sp>
        <p:nvSpPr>
          <p:cNvPr id="46090" name="Rectangle 14">
            <a:extLst>
              <a:ext uri="{FF2B5EF4-FFF2-40B4-BE49-F238E27FC236}">
                <a16:creationId xmlns:a16="http://schemas.microsoft.com/office/drawing/2014/main" id="{5BD0E5ED-873C-4742-96E8-BC4EB6F1D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13" y="3732213"/>
            <a:ext cx="1905000" cy="7921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Allocative Mechanism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AU" altLang="en-US" sz="1800"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 </a:t>
            </a:r>
          </a:p>
        </p:txBody>
      </p:sp>
      <p:cxnSp>
        <p:nvCxnSpPr>
          <p:cNvPr id="46091" name="Straight Arrow Connector 16">
            <a:extLst>
              <a:ext uri="{FF2B5EF4-FFF2-40B4-BE49-F238E27FC236}">
                <a16:creationId xmlns:a16="http://schemas.microsoft.com/office/drawing/2014/main" id="{EFAA9221-4837-F84C-8575-B969FCD457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67475" y="4973638"/>
            <a:ext cx="7635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092" name="Straight Arrow Connector 18">
            <a:extLst>
              <a:ext uri="{FF2B5EF4-FFF2-40B4-BE49-F238E27FC236}">
                <a16:creationId xmlns:a16="http://schemas.microsoft.com/office/drawing/2014/main" id="{C0D5D10D-8D4E-AD48-BB4A-C1A9277283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51313" y="4953000"/>
            <a:ext cx="749300" cy="4953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93" name="TextBox 20">
            <a:extLst>
              <a:ext uri="{FF2B5EF4-FFF2-40B4-BE49-F238E27FC236}">
                <a16:creationId xmlns:a16="http://schemas.microsoft.com/office/drawing/2014/main" id="{B0E0B20D-1310-CB4A-BB42-B36EA9496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4" y="4603750"/>
            <a:ext cx="801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No</a:t>
            </a:r>
          </a:p>
        </p:txBody>
      </p:sp>
      <p:sp>
        <p:nvSpPr>
          <p:cNvPr id="46094" name="TextBox 21">
            <a:extLst>
              <a:ext uri="{FF2B5EF4-FFF2-40B4-BE49-F238E27FC236}">
                <a16:creationId xmlns:a16="http://schemas.microsoft.com/office/drawing/2014/main" id="{010AABA5-028D-DB48-883C-2A0956600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114" y="4603750"/>
            <a:ext cx="801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295117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41120" y="265176"/>
            <a:ext cx="9509759" cy="53331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Factors of production</a:t>
            </a:r>
          </a:p>
        </p:txBody>
      </p:sp>
      <p:sp>
        <p:nvSpPr>
          <p:cNvPr id="92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Clr>
                <a:srgbClr val="005037"/>
              </a:buClr>
              <a:defRPr/>
            </a:pPr>
            <a:r>
              <a:rPr lang="en-GB" sz="2400" dirty="0">
                <a:latin typeface="Arial" charset="0"/>
              </a:rPr>
              <a:t>Natural resources = land</a:t>
            </a:r>
          </a:p>
          <a:p>
            <a:pPr eaLnBrk="1" hangingPunct="1">
              <a:buClr>
                <a:srgbClr val="005037"/>
              </a:buClr>
              <a:defRPr/>
            </a:pPr>
            <a:r>
              <a:rPr lang="en-GB" sz="2400" dirty="0">
                <a:latin typeface="Arial" charset="0"/>
              </a:rPr>
              <a:t>Man-made resources = capital</a:t>
            </a:r>
          </a:p>
          <a:p>
            <a:pPr eaLnBrk="1" hangingPunct="1">
              <a:buClr>
                <a:srgbClr val="005037"/>
              </a:buClr>
              <a:defRPr/>
            </a:pPr>
            <a:r>
              <a:rPr lang="en-GB" sz="2400" dirty="0">
                <a:latin typeface="Arial" charset="0"/>
              </a:rPr>
              <a:t>Human skills and effort = labour</a:t>
            </a:r>
          </a:p>
          <a:p>
            <a:pPr eaLnBrk="1" hangingPunct="1">
              <a:buClr>
                <a:srgbClr val="005037"/>
              </a:buClr>
              <a:defRPr/>
            </a:pPr>
            <a:r>
              <a:rPr lang="en-GB" sz="2400" dirty="0">
                <a:latin typeface="Arial" charset="0"/>
              </a:rPr>
              <a:t>Business know-how = enterprise</a:t>
            </a:r>
          </a:p>
          <a:p>
            <a:pPr eaLnBrk="1" hangingPunct="1">
              <a:defRPr/>
            </a:pPr>
            <a:endParaRPr lang="en-GB" sz="28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9448" y="6516710"/>
            <a:ext cx="251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Activity 1.1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909" y="769514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1: Resources are scarce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38" y="1268549"/>
            <a:ext cx="8216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0668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Production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63750" y="1628775"/>
            <a:ext cx="7924800" cy="4114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GB" sz="2400">
                <a:latin typeface="Arial" charset="0"/>
              </a:rPr>
              <a:t>    </a:t>
            </a:r>
          </a:p>
          <a:p>
            <a:pPr eaLnBrk="1" hangingPunct="1">
              <a:buFontTx/>
              <a:buNone/>
              <a:defRPr/>
            </a:pPr>
            <a:r>
              <a:rPr lang="en-GB" sz="2400">
                <a:latin typeface="Arial" charset="0"/>
              </a:rPr>
              <a:t>    Using inputs (resources) to make outputs (goods and services) to satisfy the needs and wants of consumers</a:t>
            </a:r>
          </a:p>
        </p:txBody>
      </p:sp>
      <p:pic>
        <p:nvPicPr>
          <p:cNvPr id="16388" name="Picture 1" descr="Screen shot 2012-01-16 at 09.42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141663"/>
            <a:ext cx="7200900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1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</a:t>
            </a:r>
            <a:r>
              <a:rPr lang="en-US" dirty="0"/>
              <a:t>factor </a:t>
            </a:r>
            <a:r>
              <a:rPr lang="en-US"/>
              <a:t>of Production?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/>
              <a:t>1) oil</a:t>
            </a:r>
          </a:p>
          <a:p>
            <a:pPr>
              <a:buNone/>
            </a:pPr>
            <a:r>
              <a:rPr lang="en-US" dirty="0"/>
              <a:t>2) a master’s degree</a:t>
            </a:r>
          </a:p>
          <a:p>
            <a:pPr>
              <a:buNone/>
            </a:pPr>
            <a:r>
              <a:rPr lang="en-US" dirty="0"/>
              <a:t>3) making a sandwich </a:t>
            </a:r>
          </a:p>
          <a:p>
            <a:pPr>
              <a:buNone/>
            </a:pPr>
            <a:r>
              <a:rPr lang="en-US" dirty="0"/>
              <a:t>4) screwdriver</a:t>
            </a:r>
          </a:p>
          <a:p>
            <a:pPr>
              <a:buNone/>
            </a:pPr>
            <a:r>
              <a:rPr lang="en-US" dirty="0"/>
              <a:t>5) Bill Gates</a:t>
            </a:r>
          </a:p>
          <a:p>
            <a:pPr>
              <a:buNone/>
            </a:pPr>
            <a:r>
              <a:rPr lang="en-US" dirty="0"/>
              <a:t>6) 20 years of being a plumber</a:t>
            </a:r>
          </a:p>
          <a:p>
            <a:pPr>
              <a:buNone/>
            </a:pPr>
            <a:r>
              <a:rPr lang="en-US" dirty="0"/>
              <a:t>7) soil</a:t>
            </a:r>
          </a:p>
          <a:p>
            <a:pPr>
              <a:buNone/>
            </a:pPr>
            <a:r>
              <a:rPr lang="en-US" dirty="0"/>
              <a:t>8) building</a:t>
            </a:r>
          </a:p>
          <a:p>
            <a:pPr>
              <a:buNone/>
            </a:pPr>
            <a:r>
              <a:rPr lang="en-US" dirty="0"/>
              <a:t>9) a robot</a:t>
            </a:r>
          </a:p>
          <a:p>
            <a:pPr>
              <a:buNone/>
            </a:pPr>
            <a:r>
              <a:rPr lang="en-US" dirty="0"/>
              <a:t>10) designing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811" y="739462"/>
            <a:ext cx="38100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973" y="554796"/>
            <a:ext cx="472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Supply (quantity) of Land  </a:t>
            </a:r>
          </a:p>
          <a:p>
            <a:r>
              <a:rPr lang="en-AU" dirty="0"/>
              <a:t>The Quality of land </a:t>
            </a:r>
          </a:p>
          <a:p>
            <a:r>
              <a:rPr lang="en-AU" dirty="0"/>
              <a:t>The Mobility of land </a:t>
            </a:r>
          </a:p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911" y="3817692"/>
            <a:ext cx="3771900" cy="215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038" y="4435527"/>
            <a:ext cx="4726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Occupational mobile  </a:t>
            </a:r>
          </a:p>
          <a:p>
            <a:endParaRPr lang="en-AU" dirty="0"/>
          </a:p>
          <a:p>
            <a:r>
              <a:rPr lang="en-AU" dirty="0"/>
              <a:t>Geographically immobile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E8192-6011-0545-91BC-131099DC009A}"/>
              </a:ext>
            </a:extLst>
          </p:cNvPr>
          <p:cNvSpPr/>
          <p:nvPr/>
        </p:nvSpPr>
        <p:spPr>
          <a:xfrm>
            <a:off x="746973" y="2725994"/>
            <a:ext cx="568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Make your own notes and present to the class  </a:t>
            </a:r>
          </a:p>
        </p:txBody>
      </p:sp>
    </p:spTree>
    <p:extLst>
      <p:ext uri="{BB962C8B-B14F-4D97-AF65-F5344CB8AC3E}">
        <p14:creationId xmlns:p14="http://schemas.microsoft.com/office/powerpoint/2010/main" val="140102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78" y="91692"/>
            <a:ext cx="8774844" cy="6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5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446" t="37746" b="5728"/>
          <a:stretch/>
        </p:blipFill>
        <p:spPr>
          <a:xfrm>
            <a:off x="4460383" y="824249"/>
            <a:ext cx="7731617" cy="3876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092" y="554796"/>
            <a:ext cx="47265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Supply of Capital   </a:t>
            </a:r>
          </a:p>
          <a:p>
            <a:endParaRPr lang="en-AU" dirty="0"/>
          </a:p>
          <a:p>
            <a:r>
              <a:rPr lang="en-AU" dirty="0"/>
              <a:t>Quality &amp; Quantity of capital </a:t>
            </a:r>
          </a:p>
          <a:p>
            <a:endParaRPr lang="en-AU" dirty="0"/>
          </a:p>
          <a:p>
            <a:r>
              <a:rPr lang="en-AU" dirty="0"/>
              <a:t>The occupationally Mobility of Capital  </a:t>
            </a:r>
          </a:p>
          <a:p>
            <a:endParaRPr lang="en-AU" dirty="0"/>
          </a:p>
          <a:p>
            <a:r>
              <a:rPr lang="en-AU" dirty="0"/>
              <a:t>Geographical mobility of capital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7151" y="4601641"/>
            <a:ext cx="5277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Investment : spending on capital goods    </a:t>
            </a:r>
          </a:p>
          <a:p>
            <a:endParaRPr lang="en-AU" dirty="0"/>
          </a:p>
          <a:p>
            <a:r>
              <a:rPr lang="en-AU" dirty="0"/>
              <a:t>Depreciation: the value of capital goods that have worn out   </a:t>
            </a:r>
          </a:p>
          <a:p>
            <a:endParaRPr lang="en-AU" dirty="0"/>
          </a:p>
          <a:p>
            <a:r>
              <a:rPr lang="en-AU" dirty="0"/>
              <a:t>Net Investment: gross investment less depreciation  </a:t>
            </a:r>
          </a:p>
        </p:txBody>
      </p:sp>
    </p:spTree>
    <p:extLst>
      <p:ext uri="{BB962C8B-B14F-4D97-AF65-F5344CB8AC3E}">
        <p14:creationId xmlns:p14="http://schemas.microsoft.com/office/powerpoint/2010/main" val="17987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10" y="147402"/>
            <a:ext cx="3568700" cy="2273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092" y="554796"/>
            <a:ext cx="472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Supply of Labour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090" y="1039673"/>
            <a:ext cx="472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determines Supply of Labour ?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090" y="1596891"/>
            <a:ext cx="5885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dirty="0"/>
              <a:t>Size of population</a:t>
            </a:r>
          </a:p>
          <a:p>
            <a:pPr marL="285750" indent="-285750">
              <a:buFont typeface="Arial" charset="0"/>
              <a:buChar char="•"/>
            </a:pPr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Age structure of population </a:t>
            </a:r>
          </a:p>
          <a:p>
            <a:pPr marL="285750" indent="-285750">
              <a:buFont typeface="Arial" charset="0"/>
              <a:buChar char="•"/>
            </a:pPr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Retirement age </a:t>
            </a:r>
          </a:p>
          <a:p>
            <a:pPr marL="285750" indent="-285750">
              <a:buFont typeface="Arial" charset="0"/>
              <a:buChar char="•"/>
            </a:pPr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School leaving age </a:t>
            </a:r>
          </a:p>
          <a:p>
            <a:pPr marL="285750" indent="-285750">
              <a:buFont typeface="Arial" charset="0"/>
              <a:buChar char="•"/>
            </a:pPr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Attitude towards women</a:t>
            </a:r>
          </a:p>
          <a:p>
            <a:pPr marL="285750" indent="-285750">
              <a:buFont typeface="Arial" charset="0"/>
              <a:buChar char="•"/>
            </a:pPr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Workday(hours)/part-time/Overtime/Holiday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090" y="5084891"/>
            <a:ext cx="4726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Mobility of  Labour</a:t>
            </a:r>
          </a:p>
          <a:p>
            <a:endParaRPr lang="en-AU" dirty="0"/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Occupational immobility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Geographical immobility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42067-AB3D-C145-8912-D49D0DC0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518" y="697124"/>
            <a:ext cx="3911600" cy="208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D7BBAC-31D5-AF42-9C3F-F18D7896E8C7}"/>
              </a:ext>
            </a:extLst>
          </p:cNvPr>
          <p:cNvSpPr txBox="1"/>
          <p:nvPr/>
        </p:nvSpPr>
        <p:spPr>
          <a:xfrm>
            <a:off x="8568428" y="370130"/>
            <a:ext cx="4726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Quality  of Labour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BDD5B-0E2E-7542-A53D-ED7424233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334" y="2822262"/>
            <a:ext cx="4025900" cy="201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4D8354-8205-6840-9459-856EFACD3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059" y="4589680"/>
            <a:ext cx="2190749" cy="21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>
              <a:defRPr/>
            </a:pPr>
            <a:r>
              <a:rPr lang="en-US"/>
              <a:t>“Economics”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182" y="1443980"/>
            <a:ext cx="11655381" cy="4142232"/>
          </a:xfrm>
        </p:spPr>
        <p:txBody>
          <a:bodyPr/>
          <a:lstStyle/>
          <a:p>
            <a:pPr>
              <a:spcAft>
                <a:spcPct val="70000"/>
              </a:spcAft>
            </a:pPr>
            <a:r>
              <a:rPr lang="en-US" altLang="en-US" sz="2800" dirty="0"/>
              <a:t>“Economics is the science which studies human behavior as a relationship between ends and scarce means that have alternative uses” (Lionel Robbins)</a:t>
            </a:r>
          </a:p>
          <a:p>
            <a:pPr>
              <a:spcAft>
                <a:spcPct val="70000"/>
              </a:spcAft>
            </a:pPr>
            <a:r>
              <a:rPr lang="en-US" altLang="en-US" sz="2800" dirty="0"/>
              <a:t>“Economy is the art of making the most of life” (George Bernard Shaw)</a:t>
            </a:r>
          </a:p>
          <a:p>
            <a:pPr marL="45720" indent="0">
              <a:buNone/>
            </a:pPr>
            <a:endParaRPr lang="en-GB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624159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2" grpId="0" autoUpdateAnimBg="0"/>
      <p:bldP spid="71683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06BDD-CF45-0A43-B365-7E456789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5" y="2770304"/>
            <a:ext cx="6514624" cy="30729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4DB867-4692-DA48-AE41-3B434ADB5C7B}"/>
              </a:ext>
            </a:extLst>
          </p:cNvPr>
          <p:cNvSpPr/>
          <p:nvPr/>
        </p:nvSpPr>
        <p:spPr>
          <a:xfrm>
            <a:off x="338254" y="213643"/>
            <a:ext cx="1098023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rgbClr val="2B7ABF"/>
                </a:solidFill>
                <a:latin typeface="Open Sans"/>
              </a:rPr>
              <a:t>Reasons for occupational immobility</a:t>
            </a:r>
          </a:p>
          <a:p>
            <a:r>
              <a:rPr lang="en-ID" dirty="0">
                <a:solidFill>
                  <a:srgbClr val="3A3A3A"/>
                </a:solidFill>
                <a:latin typeface="Open Sans"/>
              </a:rPr>
              <a:t>If coal mines or steel factories closed down in South Wales, it may be very difficult for the unemployed coal miners to find work in new industries in the service sector.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3A3A3A"/>
                </a:solidFill>
                <a:latin typeface="Open Sans"/>
              </a:rPr>
              <a:t>They may lack relevant skills/confidence or motivation to work in completely new industries.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3A3A3A"/>
                </a:solidFill>
                <a:latin typeface="Open Sans"/>
              </a:rPr>
              <a:t>It may be difficult to receive training in areas where jobs are available.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>
                <a:solidFill>
                  <a:srgbClr val="3A3A3A"/>
                </a:solidFill>
                <a:latin typeface="Open Sans"/>
              </a:rPr>
              <a:t>People over a certain age (e.g. 55) may be pessimistic about their chances to learn new skills in higher-tech industries.</a:t>
            </a:r>
            <a:endParaRPr lang="en-ID" b="0" i="0" u="none" strike="noStrike" dirty="0">
              <a:solidFill>
                <a:srgbClr val="3A3A3A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574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9" y="226144"/>
            <a:ext cx="4284000" cy="253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594" y="83733"/>
            <a:ext cx="3348000" cy="33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199" y="3321040"/>
            <a:ext cx="596993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/>
              <a:t>The Supply (quantity)of Entrepreneurs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Good education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Low taxes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⬇⬇︎⬇︎⬇︎⬇︎ Government regulations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Immigration </a:t>
            </a:r>
          </a:p>
          <a:p>
            <a:r>
              <a:rPr lang="en-AU" dirty="0"/>
              <a:t>Quality  of Entrepreneurs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 Education/health/training/Experience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experience more chances successful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Some have failed ability to try again </a:t>
            </a:r>
          </a:p>
          <a:p>
            <a:endParaRPr lang="en-AU" dirty="0"/>
          </a:p>
          <a:p>
            <a:r>
              <a:rPr lang="en-AU" dirty="0"/>
              <a:t>Mobility of Entrepreneurs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Can organise in different industries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0C79D-C6D5-E74D-B9DC-E2A628345636}"/>
              </a:ext>
            </a:extLst>
          </p:cNvPr>
          <p:cNvSpPr/>
          <p:nvPr/>
        </p:nvSpPr>
        <p:spPr>
          <a:xfrm>
            <a:off x="6839415" y="3847231"/>
            <a:ext cx="47578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>
                <a:solidFill>
                  <a:srgbClr val="0029A7"/>
                </a:solidFill>
                <a:latin typeface="robotoblack"/>
              </a:rPr>
              <a:t>Jeff Bezos</a:t>
            </a:r>
          </a:p>
          <a:p>
            <a:r>
              <a:rPr lang="en-ID" dirty="0">
                <a:solidFill>
                  <a:srgbClr val="333333"/>
                </a:solidFill>
                <a:latin typeface="open sans"/>
              </a:rPr>
              <a:t>Amazon is one of the biggest success stories of the online era. But before Amazon became a household name, the company’s CEO had several failed ideas. One of the most notable was an online auction site, which evolved into </a:t>
            </a:r>
            <a:r>
              <a:rPr lang="en-ID" dirty="0" err="1">
                <a:solidFill>
                  <a:srgbClr val="333333"/>
                </a:solidFill>
                <a:latin typeface="open sans"/>
              </a:rPr>
              <a:t>zShops</a:t>
            </a:r>
            <a:r>
              <a:rPr lang="en-ID" dirty="0">
                <a:solidFill>
                  <a:srgbClr val="333333"/>
                </a:solidFill>
                <a:latin typeface="open sans"/>
              </a:rPr>
              <a:t>, a brand that ultimately failed. Still, CEO Jeff Bezos would repurpose the idea into what would eventually become the Amazon Marketplace.</a:t>
            </a:r>
            <a:endParaRPr lang="en-ID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B44064-F9D0-AC4C-B3F4-FF0B1811FC60}"/>
              </a:ext>
            </a:extLst>
          </p:cNvPr>
          <p:cNvCxnSpPr>
            <a:cxnSpLocks/>
          </p:cNvCxnSpPr>
          <p:nvPr/>
        </p:nvCxnSpPr>
        <p:spPr>
          <a:xfrm flipV="1">
            <a:off x="4282068" y="4204010"/>
            <a:ext cx="2720898" cy="151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82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40B3E-CBA9-3E4D-AD56-E04458DBF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4" y="106246"/>
            <a:ext cx="9531887" cy="675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56699" y="223234"/>
            <a:ext cx="7773987" cy="720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GB" sz="3600" b="1" dirty="0">
                <a:solidFill>
                  <a:srgbClr val="005037"/>
                </a:solidFill>
                <a:latin typeface="Arial" charset="0"/>
              </a:rPr>
              <a:t> So, we all have to make choices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7772400" cy="38862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GB" sz="240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r>
              <a:rPr lang="en-GB" sz="2400">
                <a:latin typeface="Arial" charset="0"/>
              </a:rPr>
              <a:t> </a:t>
            </a: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2209800" y="1828801"/>
            <a:ext cx="7620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2000" dirty="0">
                <a:latin typeface="Arial" charset="0"/>
                <a:ea typeface="ＭＳ Ｐゴシック" charset="0"/>
              </a:rPr>
              <a:t>There is a limited amount of resources such as raw materials, machines, factories and skilled workers. But there are a number of different ways in which they can be used.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858000" y="6019800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201864" y="5486401"/>
            <a:ext cx="7862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000" b="1" dirty="0">
                <a:latin typeface="Arial" charset="0"/>
                <a:ea typeface="ＭＳ Ｐゴシック" charset="0"/>
              </a:rPr>
              <a:t>Resource allocation</a:t>
            </a:r>
            <a:r>
              <a:rPr lang="en-GB" sz="2000" dirty="0">
                <a:latin typeface="Arial" charset="0"/>
                <a:ea typeface="ＭＳ Ｐゴシック" charset="0"/>
              </a:rPr>
              <a:t> therefore involves deciding how best to use scarce resources to satisfy as many needs and wants as possible</a:t>
            </a:r>
          </a:p>
        </p:txBody>
      </p:sp>
      <p:pic>
        <p:nvPicPr>
          <p:cNvPr id="5" name="Picture 4" descr="912958_ph1.15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37" y="3140968"/>
            <a:ext cx="2503579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912958_ph1.15c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2184" y="3140968"/>
            <a:ext cx="2510636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 descr="912958_ph1.15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8369" y="3140969"/>
            <a:ext cx="2515262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ight Arrow 2"/>
          <p:cNvSpPr>
            <a:spLocks noChangeArrowheads="1"/>
          </p:cNvSpPr>
          <p:nvPr/>
        </p:nvSpPr>
        <p:spPr bwMode="auto">
          <a:xfrm rot="-10230029">
            <a:off x="3665539" y="3625851"/>
            <a:ext cx="1584325" cy="79216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85FFDB"/>
              </a:gs>
              <a:gs pos="100000">
                <a:srgbClr val="00EBA8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 rot="-624612">
            <a:off x="6946900" y="3636963"/>
            <a:ext cx="1582738" cy="792162"/>
          </a:xfrm>
          <a:prstGeom prst="rightArrow">
            <a:avLst>
              <a:gd name="adj1" fmla="val 50000"/>
              <a:gd name="adj2" fmla="val 49950"/>
            </a:avLst>
          </a:prstGeom>
          <a:gradFill rotWithShape="1">
            <a:gsLst>
              <a:gs pos="0">
                <a:srgbClr val="85FFDB"/>
              </a:gs>
              <a:gs pos="100000">
                <a:srgbClr val="00EBA8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468" name="TextBox 3"/>
          <p:cNvSpPr txBox="1">
            <a:spLocks noChangeArrowheads="1"/>
          </p:cNvSpPr>
          <p:nvPr/>
        </p:nvSpPr>
        <p:spPr bwMode="auto">
          <a:xfrm rot="574949">
            <a:off x="3957638" y="3857625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Arial Black" panose="020B0A04020102020204" pitchFamily="34" charset="0"/>
              </a:rPr>
              <a:t>CHOICE</a:t>
            </a:r>
          </a:p>
        </p:txBody>
      </p:sp>
      <p:sp>
        <p:nvSpPr>
          <p:cNvPr id="19469" name="TextBox 13"/>
          <p:cNvSpPr txBox="1">
            <a:spLocks noChangeArrowheads="1"/>
          </p:cNvSpPr>
          <p:nvPr/>
        </p:nvSpPr>
        <p:spPr bwMode="auto">
          <a:xfrm rot="-656699">
            <a:off x="6981825" y="3805238"/>
            <a:ext cx="1728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  <a:latin typeface="Arial Black" panose="020B0A04020102020204" pitchFamily="34" charset="0"/>
              </a:rPr>
              <a:t>CHOICE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910" y="1184857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Scarce resources have alternative uses  </a:t>
            </a:r>
          </a:p>
        </p:txBody>
      </p:sp>
    </p:spTree>
    <p:extLst>
      <p:ext uri="{BB962C8B-B14F-4D97-AF65-F5344CB8AC3E}">
        <p14:creationId xmlns:p14="http://schemas.microsoft.com/office/powerpoint/2010/main" val="190666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2" y="1235982"/>
            <a:ext cx="4380000" cy="26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422" y="1409700"/>
            <a:ext cx="4307149" cy="24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18971" y="449943"/>
            <a:ext cx="53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Some people have more choices  than others </a:t>
            </a:r>
          </a:p>
        </p:txBody>
      </p:sp>
    </p:spTree>
    <p:extLst>
      <p:ext uri="{BB962C8B-B14F-4D97-AF65-F5344CB8AC3E}">
        <p14:creationId xmlns:p14="http://schemas.microsoft.com/office/powerpoint/2010/main" val="10874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341120" y="265176"/>
            <a:ext cx="9509759" cy="71613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Economic Choices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65901" y="1339041"/>
            <a:ext cx="5956609" cy="2296705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ID" dirty="0"/>
              <a:t>When economists refer to the </a:t>
            </a:r>
            <a:r>
              <a:rPr lang="en-ID" b="1" dirty="0"/>
              <a:t>“opportunity cost”</a:t>
            </a:r>
            <a:r>
              <a:rPr lang="en-ID" dirty="0"/>
              <a:t> of a resource, they mean the </a:t>
            </a:r>
            <a:r>
              <a:rPr lang="en-ID" b="1" dirty="0"/>
              <a:t>value of the next-highest-valued alternative use</a:t>
            </a:r>
            <a:r>
              <a:rPr lang="en-ID" dirty="0"/>
              <a:t> of that resource. </a:t>
            </a:r>
          </a:p>
          <a:p>
            <a:pPr>
              <a:buNone/>
            </a:pPr>
            <a:r>
              <a:rPr lang="en-ID" dirty="0"/>
              <a:t>If, for example, you spend time and money going to a movie, you cannot spend that time at home reading a book, and you can’t spend the money on something else. </a:t>
            </a:r>
          </a:p>
          <a:p>
            <a:pPr>
              <a:buNone/>
            </a:pPr>
            <a:r>
              <a:rPr lang="en-ID" dirty="0"/>
              <a:t>If your next-best alternative to seeing the movie is reading the book, then the opportunity cost of seeing the movie is the money spent plus the pleasure you </a:t>
            </a:r>
            <a:r>
              <a:rPr lang="en-ID" b="1" dirty="0"/>
              <a:t>forgo</a:t>
            </a:r>
            <a:r>
              <a:rPr lang="en-ID" dirty="0"/>
              <a:t> by not reading the book….</a:t>
            </a:r>
            <a:endParaRPr lang="en-US" sz="2800" dirty="0"/>
          </a:p>
          <a:p>
            <a:pPr eaLnBrk="1" hangingPunct="1">
              <a:buFont typeface="Wingdings" pitchFamily="2" charset="2"/>
              <a:buNone/>
            </a:pPr>
            <a:endParaRPr lang="en-US" sz="2800" b="1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EB183938-7836-584A-B759-CEA49DE3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8" y="1405501"/>
            <a:ext cx="5396191" cy="404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40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9060" y="531253"/>
            <a:ext cx="6765925" cy="5075238"/>
          </a:xfrm>
        </p:spPr>
      </p:pic>
    </p:spTree>
    <p:extLst>
      <p:ext uri="{BB962C8B-B14F-4D97-AF65-F5344CB8AC3E}">
        <p14:creationId xmlns:p14="http://schemas.microsoft.com/office/powerpoint/2010/main" val="127427348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912959_ph1.15 cop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6" y="4748213"/>
            <a:ext cx="1160463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7" descr="912959_ph1.17 cop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9" y="4724400"/>
            <a:ext cx="1800225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912959_ph1.12 copy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997201"/>
            <a:ext cx="13684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41120" y="265176"/>
            <a:ext cx="9509759" cy="498533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Choice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49" y="1083061"/>
            <a:ext cx="10723756" cy="887414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r>
              <a:rPr lang="en-GB" dirty="0">
                <a:latin typeface="Arial" charset="0"/>
              </a:rPr>
              <a:t>     Similarly, people and governments only have a limited amount of money but have many needs and wants to satisfy</a:t>
            </a:r>
            <a:r>
              <a:rPr lang="en-GB" sz="2400" dirty="0">
                <a:latin typeface="Arial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2424113" y="3429000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Times New Roman" charset="0"/>
                <a:ea typeface="ＭＳ Ｐゴシック" charset="0"/>
              </a:rPr>
              <a:t>$100</a:t>
            </a:r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 flipH="1">
            <a:off x="2971800" y="4191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4038600" y="4419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4648200" y="4191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133600" y="4495801"/>
            <a:ext cx="4648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dirty="0">
                <a:latin typeface="Arial" charset="0"/>
                <a:ea typeface="ＭＳ Ｐゴシック" charset="0"/>
              </a:rPr>
              <a:t>  </a:t>
            </a:r>
            <a:r>
              <a:rPr lang="en-GB" sz="1600" dirty="0">
                <a:latin typeface="Arial" charset="0"/>
                <a:ea typeface="ＭＳ Ｐゴシック" charset="0"/>
              </a:rPr>
              <a:t>Food?                               Entertainment?              </a:t>
            </a:r>
          </a:p>
          <a:p>
            <a:pPr>
              <a:spcBef>
                <a:spcPct val="50000"/>
              </a:spcBef>
              <a:defRPr/>
            </a:pPr>
            <a:r>
              <a:rPr lang="en-GB" sz="1600" dirty="0">
                <a:latin typeface="Arial" charset="0"/>
                <a:ea typeface="ＭＳ Ｐゴシック" charset="0"/>
              </a:rPr>
              <a:t>                       Clothing?</a:t>
            </a:r>
            <a:r>
              <a:rPr lang="en-GB" dirty="0">
                <a:latin typeface="Times New Roman" charset="0"/>
                <a:ea typeface="ＭＳ Ｐゴシック" charset="0"/>
              </a:rPr>
              <a:t>    </a:t>
            </a:r>
          </a:p>
          <a:p>
            <a:pPr>
              <a:spcBef>
                <a:spcPct val="50000"/>
              </a:spcBef>
              <a:defRPr/>
            </a:pPr>
            <a:endParaRPr lang="en-GB" dirty="0">
              <a:latin typeface="Times New Roman" charset="0"/>
              <a:ea typeface="ＭＳ Ｐゴシック" charset="0"/>
            </a:endParaRPr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6400800" y="4495801"/>
            <a:ext cx="3962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600">
                <a:latin typeface="Arial" charset="0"/>
                <a:ea typeface="ＭＳ Ｐゴシック" charset="0"/>
              </a:rPr>
              <a:t>Defence?                              Health care?              </a:t>
            </a:r>
          </a:p>
          <a:p>
            <a:pPr>
              <a:spcBef>
                <a:spcPct val="50000"/>
              </a:spcBef>
              <a:defRPr/>
            </a:pPr>
            <a:r>
              <a:rPr lang="en-GB" sz="1600">
                <a:latin typeface="Arial" charset="0"/>
                <a:ea typeface="ＭＳ Ｐゴシック" charset="0"/>
              </a:rPr>
              <a:t>                          Roads?</a:t>
            </a:r>
          </a:p>
          <a:p>
            <a:pPr>
              <a:spcBef>
                <a:spcPct val="50000"/>
              </a:spcBef>
              <a:defRPr/>
            </a:pPr>
            <a:endParaRPr lang="en-GB" sz="1600">
              <a:latin typeface="Arial" charset="0"/>
              <a:ea typeface="ＭＳ Ｐゴシック" charset="0"/>
            </a:endParaRP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>
            <a:off x="7010400" y="41148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>
            <a:off x="8229600" y="4191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9144000" y="41910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pic>
        <p:nvPicPr>
          <p:cNvPr id="20496" name="Picture 4" descr="912959_ph1.13 copy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4941889"/>
            <a:ext cx="129698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912959_ph1.14 copy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02" y="5445225"/>
            <a:ext cx="1224743" cy="936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498" name="Picture 6" descr="912959_ph1.16 copy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2924176"/>
            <a:ext cx="209232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6743700" y="3141663"/>
            <a:ext cx="12192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Times New Roman" charset="0"/>
                <a:ea typeface="ＭＳ Ｐゴシック" charset="0"/>
              </a:rPr>
              <a:t> $100bn</a:t>
            </a:r>
          </a:p>
        </p:txBody>
      </p:sp>
      <p:pic>
        <p:nvPicPr>
          <p:cNvPr id="9" name="Picture 8" descr="912959_ph1.18 copy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838" y="5373216"/>
            <a:ext cx="1315417" cy="936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501" name="Picture 9" descr="PPT images for Economics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89" y="4797426"/>
            <a:ext cx="10763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3B5B98-96C8-0F43-80BB-4FF694936211}"/>
              </a:ext>
            </a:extLst>
          </p:cNvPr>
          <p:cNvSpPr txBox="1"/>
          <p:nvPr/>
        </p:nvSpPr>
        <p:spPr>
          <a:xfrm>
            <a:off x="2018371" y="2252546"/>
            <a:ext cx="699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                 Consumer                                          Governments</a:t>
            </a:r>
          </a:p>
        </p:txBody>
      </p:sp>
    </p:spTree>
    <p:extLst>
      <p:ext uri="{BB962C8B-B14F-4D97-AF65-F5344CB8AC3E}">
        <p14:creationId xmlns:p14="http://schemas.microsoft.com/office/powerpoint/2010/main" val="22833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Choice and opportunity cost 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030" y="1030435"/>
            <a:ext cx="11032272" cy="2448746"/>
          </a:xfrm>
        </p:spPr>
        <p:txBody>
          <a:bodyPr>
            <a:normAutofit lnSpcReduction="10000"/>
          </a:bodyPr>
          <a:lstStyle/>
          <a:p>
            <a:r>
              <a:rPr lang="en-GB" b="1" i="1" dirty="0"/>
              <a:t>Choice</a:t>
            </a:r>
            <a:r>
              <a:rPr lang="en-GB" b="1" dirty="0"/>
              <a:t> and </a:t>
            </a:r>
            <a:r>
              <a:rPr lang="en-GB" b="1" i="1" dirty="0"/>
              <a:t>opportunity cost</a:t>
            </a:r>
            <a:r>
              <a:rPr lang="en-GB" b="1" dirty="0"/>
              <a:t> are two fundamental concepts in economics. </a:t>
            </a:r>
            <a:r>
              <a:rPr lang="en-GB" dirty="0"/>
              <a:t>Given that resources are limited, producers, consumers and the Government have to make choices between competing alternatives.</a:t>
            </a:r>
          </a:p>
          <a:p>
            <a:r>
              <a:rPr lang="en-GB" dirty="0"/>
              <a:t>All economic decisions involve making choices. </a:t>
            </a:r>
          </a:p>
          <a:p>
            <a:r>
              <a:rPr lang="en-GB" b="1" dirty="0">
                <a:solidFill>
                  <a:srgbClr val="FF0000"/>
                </a:solidFill>
              </a:rPr>
              <a:t>Task - Think of at least 2 economic decisions that individuals, Firms and Workers  must have to make.</a:t>
            </a:r>
          </a:p>
          <a:p>
            <a:pPr marL="320040" lvl="1" indent="0">
              <a:buNone/>
            </a:pPr>
            <a:r>
              <a:rPr lang="en-GB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625B3-6233-4442-AC36-5F021563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70" y="3232769"/>
            <a:ext cx="31496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C540A-C415-FB4E-83FF-7C7473799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952" y="3287440"/>
            <a:ext cx="3365500" cy="241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ABAF0B-AC6D-434C-9B8E-984B3598721F}"/>
              </a:ext>
            </a:extLst>
          </p:cNvPr>
          <p:cNvSpPr/>
          <p:nvPr/>
        </p:nvSpPr>
        <p:spPr>
          <a:xfrm>
            <a:off x="797821" y="3555646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Firms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925B7-ACC6-DC41-A415-4FBB8FD46C81}"/>
              </a:ext>
            </a:extLst>
          </p:cNvPr>
          <p:cNvSpPr/>
          <p:nvPr/>
        </p:nvSpPr>
        <p:spPr>
          <a:xfrm>
            <a:off x="9773231" y="3286550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Workers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36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849946"/>
          </a:xfrm>
        </p:spPr>
        <p:txBody>
          <a:bodyPr/>
          <a:lstStyle/>
          <a:p>
            <a:pPr algn="ctr"/>
            <a:r>
              <a:rPr lang="en-GB" dirty="0"/>
              <a:t>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70" y="1299117"/>
            <a:ext cx="11266449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Trade-offs when making choices</a:t>
            </a:r>
            <a:endParaRPr lang="en-GB" u="sng" dirty="0"/>
          </a:p>
          <a:p>
            <a:r>
              <a:rPr lang="en-GB" dirty="0"/>
              <a:t>Making a </a:t>
            </a:r>
            <a:r>
              <a:rPr lang="en-GB" b="1" dirty="0"/>
              <a:t>choice</a:t>
            </a:r>
            <a:r>
              <a:rPr lang="en-GB" dirty="0"/>
              <a:t> made normally involves a </a:t>
            </a:r>
            <a:r>
              <a:rPr lang="en-GB" b="1" dirty="0"/>
              <a:t>trade-off</a:t>
            </a:r>
            <a:r>
              <a:rPr lang="en-GB" dirty="0"/>
              <a:t> – this means that choosing more of one thing can only be achieved by giving up something else in exchange. </a:t>
            </a:r>
          </a:p>
          <a:p>
            <a:r>
              <a:rPr lang="en-GB" b="1" dirty="0"/>
              <a:t>Housing: </a:t>
            </a:r>
            <a:r>
              <a:rPr lang="en-GB" dirty="0"/>
              <a:t>Choices about whether to rent or buy a home     – there are costs and benefits to renting a property or in choosing to buy     a home with a mortgage. Both decisions involve </a:t>
            </a:r>
            <a:r>
              <a:rPr lang="en-GB" b="1" dirty="0"/>
              <a:t>risk</a:t>
            </a:r>
            <a:r>
              <a:rPr lang="en-GB" dirty="0"/>
              <a:t>. People have to weigh up the </a:t>
            </a:r>
            <a:r>
              <a:rPr lang="en-GB" b="1" dirty="0"/>
              <a:t>costs</a:t>
            </a:r>
            <a:r>
              <a:rPr lang="en-GB" dirty="0"/>
              <a:t> and </a:t>
            </a:r>
            <a:r>
              <a:rPr lang="en-GB" b="1" dirty="0"/>
              <a:t>benefits</a:t>
            </a:r>
            <a:r>
              <a:rPr lang="en-GB" dirty="0"/>
              <a:t> of the decision.</a:t>
            </a:r>
          </a:p>
          <a:p>
            <a:r>
              <a:rPr lang="en-GB" b="1" dirty="0"/>
              <a:t>Working: </a:t>
            </a:r>
            <a:r>
              <a:rPr lang="en-GB" dirty="0"/>
              <a:t>Do you work full-time or part-time? Is it worth your while studying for a degree? How have these choices been  affected by the introduction of university tuition fees</a:t>
            </a:r>
          </a:p>
          <a:p>
            <a:r>
              <a:rPr lang="en-GB" b="1" dirty="0"/>
              <a:t>Transport and travel: </a:t>
            </a:r>
            <a:r>
              <a:rPr lang="en-GB" dirty="0"/>
              <a:t>The choice between using Euro-Tunnel, a low-cost ferry or an airline when travelling to Western Europe. </a:t>
            </a:r>
          </a:p>
        </p:txBody>
      </p:sp>
    </p:spTree>
    <p:extLst>
      <p:ext uri="{BB962C8B-B14F-4D97-AF65-F5344CB8AC3E}">
        <p14:creationId xmlns:p14="http://schemas.microsoft.com/office/powerpoint/2010/main" val="29850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70" y="618187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1: Resources are scarce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398" y="2215167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3: Scarce resources have alternative uses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129" y="1363015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2: Human wants are unlimited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518" y="3116689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4: We must choose which wants to Satisfy   </a:t>
            </a:r>
          </a:p>
        </p:txBody>
      </p:sp>
    </p:spTree>
    <p:extLst>
      <p:ext uri="{BB962C8B-B14F-4D97-AF65-F5344CB8AC3E}">
        <p14:creationId xmlns:p14="http://schemas.microsoft.com/office/powerpoint/2010/main" val="30609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4686" y="943429"/>
            <a:ext cx="9042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Quiz</a:t>
            </a:r>
          </a:p>
          <a:p>
            <a:endParaRPr lang="en-AU" dirty="0"/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Define opportunity cost 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400" dirty="0"/>
              <a:t>Describe a opportunity cost for each of the following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AU" sz="2400" dirty="0"/>
              <a:t>Consumers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AU" sz="2400" dirty="0"/>
              <a:t>Workers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AU" sz="2400" dirty="0"/>
              <a:t>Producers 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AU" sz="2400" dirty="0"/>
              <a:t>Government   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38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5" name="Rectangle 7"/>
          <p:cNvSpPr>
            <a:spLocks noChangeArrowheads="1"/>
          </p:cNvSpPr>
          <p:nvPr/>
        </p:nvSpPr>
        <p:spPr bwMode="auto">
          <a:xfrm>
            <a:off x="1878168" y="288701"/>
            <a:ext cx="875978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ct val="1000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SzPct val="9000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SzPct val="90000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1469B2"/>
                </a:solidFill>
              </a:rPr>
              <a:t>THE PRODUCTION POSSIBILITY FRONTIER OR CURVE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90152" y="752341"/>
            <a:ext cx="6804134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/>
            <a:endParaRPr lang="en-US" altLang="en-US" dirty="0"/>
          </a:p>
          <a:p>
            <a:pPr lvl="1"/>
            <a:r>
              <a:rPr lang="en-US" altLang="en-US" dirty="0" err="1"/>
              <a:t>PPC</a:t>
            </a:r>
            <a:r>
              <a:rPr lang="en-US" altLang="en-US" dirty="0"/>
              <a:t> runs between extremes of producing only one item or the other</a:t>
            </a:r>
          </a:p>
          <a:p>
            <a:pPr lvl="1"/>
            <a:r>
              <a:rPr lang="en-US" altLang="en-US" dirty="0"/>
              <a:t>Data is plotted on a graph; lines joining points is </a:t>
            </a:r>
            <a:r>
              <a:rPr lang="en-US" altLang="en-US" dirty="0" err="1"/>
              <a:t>PPC</a:t>
            </a:r>
            <a:endParaRPr lang="en-US" altLang="en-US" dirty="0"/>
          </a:p>
          <a:p>
            <a:pPr lvl="2"/>
            <a:r>
              <a:rPr lang="en-US" altLang="en-US" dirty="0"/>
              <a:t>shows maximum number of one item relative to other item</a:t>
            </a:r>
          </a:p>
          <a:p>
            <a:pPr lvl="1"/>
            <a:r>
              <a:rPr lang="en-US" altLang="en-US" dirty="0" err="1"/>
              <a:t>PPC</a:t>
            </a:r>
            <a:r>
              <a:rPr lang="en-US" altLang="en-US" dirty="0"/>
              <a:t> shows opportunity cost of each choice</a:t>
            </a:r>
          </a:p>
          <a:p>
            <a:pPr lvl="2"/>
            <a:r>
              <a:rPr lang="en-US" altLang="en-US" dirty="0"/>
              <a:t>more of one product means less of the other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265593"/>
            <a:ext cx="6836229" cy="1595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lvl="1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Each point on </a:t>
            </a:r>
            <a:r>
              <a:rPr lang="en-US" altLang="en-US" dirty="0" err="1">
                <a:solidFill>
                  <a:schemeClr val="accent2">
                    <a:lumMod val="75000"/>
                  </a:schemeClr>
                </a:solidFill>
              </a:rPr>
              <a:t>PPC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 represents efficiency (producing the maximum amount of goods and services possible); </a:t>
            </a:r>
          </a:p>
          <a:p>
            <a:pPr marL="548640" lvl="1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Points inside curve mean underutilization (producing fewer goods and services than possible); </a:t>
            </a:r>
          </a:p>
          <a:p>
            <a:pPr marL="548640" lvl="1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</a:pP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Outside curve cannot be met (unattainable)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12" y="1476823"/>
            <a:ext cx="4608975" cy="34689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152571" y="1959429"/>
            <a:ext cx="4542972" cy="265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660101" y="1821934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9406100" y="3410856"/>
            <a:ext cx="681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</a:t>
            </a:r>
            <a:endParaRPr lang="en-AU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647543" y="3599543"/>
            <a:ext cx="2641600" cy="449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0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215" grpId="0" build="p" bldLvl="2" autoUpdateAnimBg="0" advAuto="0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0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021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0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02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0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02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0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02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0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02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557212"/>
            <a:ext cx="6819900" cy="5743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F4E88-CC1A-D140-B6A7-14E903722E58}"/>
              </a:ext>
            </a:extLst>
          </p:cNvPr>
          <p:cNvSpPr txBox="1"/>
          <p:nvPr/>
        </p:nvSpPr>
        <p:spPr>
          <a:xfrm>
            <a:off x="5977054" y="434898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Movement along the a PPC </a:t>
            </a:r>
          </a:p>
        </p:txBody>
      </p:sp>
    </p:spTree>
    <p:extLst>
      <p:ext uri="{BB962C8B-B14F-4D97-AF65-F5344CB8AC3E}">
        <p14:creationId xmlns:p14="http://schemas.microsoft.com/office/powerpoint/2010/main" val="31241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_5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316" y="1270542"/>
            <a:ext cx="382905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599" y="184834"/>
            <a:ext cx="736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Consider the hypothetical PPC for the country of Italy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873" y="994489"/>
            <a:ext cx="563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shows that Italy can produce: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Either 7.5 million pizzas,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OR 750 robots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Note, however, that Italy can NOT produce 7.5 million pizzas AND 750 robots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1249" y="5071018"/>
            <a:ext cx="209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Capital Goods 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4198374" y="2787919"/>
            <a:ext cx="4062651" cy="28923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AU" dirty="0"/>
              <a:t>Con</a:t>
            </a:r>
          </a:p>
          <a:p>
            <a:r>
              <a:rPr lang="en-AU" dirty="0"/>
              <a:t>Sumer </a:t>
            </a:r>
          </a:p>
          <a:p>
            <a:endParaRPr lang="en-AU" dirty="0"/>
          </a:p>
          <a:p>
            <a:r>
              <a:rPr lang="en-AU" dirty="0"/>
              <a:t>Goods </a:t>
            </a:r>
          </a:p>
        </p:txBody>
      </p:sp>
    </p:spTree>
    <p:extLst>
      <p:ext uri="{BB962C8B-B14F-4D97-AF65-F5344CB8AC3E}">
        <p14:creationId xmlns:p14="http://schemas.microsoft.com/office/powerpoint/2010/main" val="77104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304801"/>
            <a:ext cx="8229600" cy="639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en-US" sz="3200">
                <a:solidFill>
                  <a:srgbClr val="CC00CC"/>
                </a:solidFill>
              </a:rPr>
              <a:t>Increasing Opportunity Cost</a:t>
            </a:r>
            <a:br>
              <a:rPr lang="en-US" altLang="en-US" sz="3200">
                <a:solidFill>
                  <a:srgbClr val="CC00CC"/>
                </a:solidFill>
              </a:rPr>
            </a:br>
            <a:r>
              <a:rPr lang="en-US" altLang="en-US" sz="2400">
                <a:solidFill>
                  <a:schemeClr val="tx1"/>
                </a:solidFill>
              </a:rPr>
              <a:t>(PPF is concave)</a:t>
            </a:r>
          </a:p>
        </p:txBody>
      </p:sp>
      <p:pic>
        <p:nvPicPr>
          <p:cNvPr id="23556" name="Picture 3" descr="Ppf2_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1"/>
            <a:ext cx="4572000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 Box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81800" y="1295401"/>
            <a:ext cx="4551608" cy="4532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As we move along the  production possibility curve with increasing computer, more and more food must be forgone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 dirty="0"/>
          </a:p>
        </p:txBody>
      </p:sp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934200" y="4343400"/>
            <a:ext cx="31242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u="sng"/>
              <a:t>INCREASING OPPORTUNITY COST</a:t>
            </a:r>
            <a:r>
              <a:rPr lang="en-US" altLang="en-US" sz="1600" b="1"/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/>
              <a:t>Q to R = [(11 – 10)/(6 – 5)] = </a:t>
            </a:r>
            <a:r>
              <a:rPr lang="en-US" altLang="en-US" sz="1600" b="1">
                <a:solidFill>
                  <a:srgbClr val="FF00FF"/>
                </a:solidFill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/>
              <a:t>T to V = [(8 – 5) /(10 – 9)] = </a:t>
            </a:r>
            <a:r>
              <a:rPr lang="en-US" altLang="en-US" sz="1600" b="1">
                <a:solidFill>
                  <a:srgbClr val="FF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157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20072-0117-1949-AD83-19FF22F3B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4" y="1269225"/>
            <a:ext cx="6832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381001"/>
            <a:ext cx="8229600" cy="57451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altLang="en-US" b="1" dirty="0">
                <a:solidFill>
                  <a:srgbClr val="CC00CC"/>
                </a:solidFill>
              </a:rPr>
              <a:t>Constant Opportunity Cost</a:t>
            </a:r>
          </a:p>
          <a:p>
            <a:pPr algn="ctr" eaLnBrk="1" hangingPunct="1">
              <a:buFontTx/>
              <a:buNone/>
            </a:pPr>
            <a:r>
              <a:rPr lang="en-US" altLang="en-US" sz="2400" b="1" dirty="0"/>
              <a:t>(PPF is linear):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dirty="0"/>
              <a:t>    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2286000" y="1371600"/>
            <a:ext cx="0" cy="396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2286000" y="53340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2971800" y="1143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ms-MY" altLang="en-US" sz="2400"/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5410200" y="5410200"/>
            <a:ext cx="124104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sz="2000" dirty="0" err="1"/>
              <a:t>Calzions</a:t>
            </a:r>
            <a:r>
              <a:rPr lang="en-US" altLang="en-US" sz="2000" dirty="0"/>
              <a:t> </a:t>
            </a:r>
          </a:p>
          <a:p>
            <a:pPr algn="l" eaLnBrk="1" hangingPunct="1"/>
            <a:endParaRPr lang="en-US" altLang="en-US" sz="2400" dirty="0"/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6629400" y="1295401"/>
            <a:ext cx="3657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000"/>
              <a:t>-</a:t>
            </a:r>
            <a:r>
              <a:rPr lang="en-US" altLang="en-US" sz="2800"/>
              <a:t>As we move along the  production possibility curve with increasing computer, </a:t>
            </a:r>
            <a:r>
              <a:rPr lang="en-US" altLang="en-US" sz="2800" u="sng">
                <a:solidFill>
                  <a:srgbClr val="00FF00"/>
                </a:solidFill>
              </a:rPr>
              <a:t>constant </a:t>
            </a:r>
            <a:r>
              <a:rPr lang="en-US" altLang="en-US" sz="2800"/>
              <a:t>unit of  food must be forgone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133600" y="541020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0</a:t>
            </a:r>
          </a:p>
        </p:txBody>
      </p:sp>
      <p:sp>
        <p:nvSpPr>
          <p:cNvPr id="119818" name="Line 10"/>
          <p:cNvSpPr>
            <a:spLocks noChangeShapeType="1"/>
          </p:cNvSpPr>
          <p:nvPr/>
        </p:nvSpPr>
        <p:spPr bwMode="auto">
          <a:xfrm>
            <a:off x="2286000" y="1828800"/>
            <a:ext cx="3200400" cy="35052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19" name="Line 11"/>
          <p:cNvSpPr>
            <a:spLocks noChangeShapeType="1"/>
          </p:cNvSpPr>
          <p:nvPr/>
        </p:nvSpPr>
        <p:spPr bwMode="auto">
          <a:xfrm>
            <a:off x="2362200" y="2895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3200400" y="2971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>
            <a:off x="2286000" y="4114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22" name="Line 14"/>
          <p:cNvSpPr>
            <a:spLocks noChangeShapeType="1"/>
          </p:cNvSpPr>
          <p:nvPr/>
        </p:nvSpPr>
        <p:spPr bwMode="auto">
          <a:xfrm>
            <a:off x="4267200" y="4114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2971800" y="5334000"/>
            <a:ext cx="2438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5         10        15        20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828800" y="1752600"/>
            <a:ext cx="4572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30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20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15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10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  <a:p>
            <a:pPr algn="l" eaLnBrk="1" hangingPunct="1">
              <a:spcBef>
                <a:spcPct val="50000"/>
              </a:spcBef>
            </a:pPr>
            <a:r>
              <a:rPr lang="en-US" altLang="en-US" sz="1400"/>
              <a:t>  5</a:t>
            </a:r>
          </a:p>
          <a:p>
            <a:pPr algn="l" eaLnBrk="1" hangingPunct="1">
              <a:spcBef>
                <a:spcPct val="50000"/>
              </a:spcBef>
            </a:pPr>
            <a:endParaRPr lang="en-US" altLang="en-US" sz="1400"/>
          </a:p>
        </p:txBody>
      </p:sp>
      <p:sp>
        <p:nvSpPr>
          <p:cNvPr id="119825" name="Line 17"/>
          <p:cNvSpPr>
            <a:spLocks noChangeShapeType="1"/>
          </p:cNvSpPr>
          <p:nvPr/>
        </p:nvSpPr>
        <p:spPr bwMode="auto">
          <a:xfrm flipH="1">
            <a:off x="4114800" y="3352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4495800" y="30480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600"/>
              <a:t>PPF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3124200" y="26670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600"/>
              <a:t>A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657600" y="31242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600"/>
              <a:t>B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1981200" y="990600"/>
            <a:ext cx="8130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20000"/>
              </a:spcBef>
            </a:pPr>
            <a:r>
              <a:rPr lang="en-US" altLang="en-US" sz="2000" dirty="0"/>
              <a:t>Pizza</a:t>
            </a:r>
          </a:p>
          <a:p>
            <a:pPr algn="l" eaLnBrk="1" hangingPunct="1"/>
            <a:endParaRPr lang="en-US" altLang="en-US" sz="2400" dirty="0"/>
          </a:p>
        </p:txBody>
      </p:sp>
      <p:sp>
        <p:nvSpPr>
          <p:cNvPr id="119830" name="Line 22"/>
          <p:cNvSpPr>
            <a:spLocks noChangeShapeType="1"/>
          </p:cNvSpPr>
          <p:nvPr/>
        </p:nvSpPr>
        <p:spPr bwMode="auto">
          <a:xfrm>
            <a:off x="2286000" y="3429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31" name="Line 23"/>
          <p:cNvSpPr>
            <a:spLocks noChangeShapeType="1"/>
          </p:cNvSpPr>
          <p:nvPr/>
        </p:nvSpPr>
        <p:spPr bwMode="auto">
          <a:xfrm>
            <a:off x="3733800" y="3429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32" name="Line 24"/>
          <p:cNvSpPr>
            <a:spLocks noChangeShapeType="1"/>
          </p:cNvSpPr>
          <p:nvPr/>
        </p:nvSpPr>
        <p:spPr bwMode="auto">
          <a:xfrm>
            <a:off x="2286000" y="4800600"/>
            <a:ext cx="2667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33" name="Line 25"/>
          <p:cNvSpPr>
            <a:spLocks noChangeShapeType="1"/>
          </p:cNvSpPr>
          <p:nvPr/>
        </p:nvSpPr>
        <p:spPr bwMode="auto">
          <a:xfrm>
            <a:off x="4953000" y="4800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4343400" y="38862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600"/>
              <a:t>C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4953000" y="44958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600"/>
              <a:t>D</a:t>
            </a:r>
          </a:p>
        </p:txBody>
      </p:sp>
      <p:sp>
        <p:nvSpPr>
          <p:cNvPr id="119836" name="Line 28"/>
          <p:cNvSpPr>
            <a:spLocks noChangeShapeType="1"/>
          </p:cNvSpPr>
          <p:nvPr/>
        </p:nvSpPr>
        <p:spPr bwMode="auto">
          <a:xfrm>
            <a:off x="3505200" y="28956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837" name="Line 29"/>
          <p:cNvSpPr>
            <a:spLocks noChangeShapeType="1"/>
          </p:cNvSpPr>
          <p:nvPr/>
        </p:nvSpPr>
        <p:spPr bwMode="auto">
          <a:xfrm>
            <a:off x="4648200" y="41910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6934200" y="4419601"/>
            <a:ext cx="3276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 u="sng"/>
              <a:t>CONSTANT OPPORTUNITY COST</a:t>
            </a:r>
            <a:r>
              <a:rPr lang="en-US" altLang="en-US" sz="1600" b="1"/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/>
              <a:t>A to B = [(20 – 15)/(10 – 5)] = </a:t>
            </a:r>
            <a:r>
              <a:rPr lang="en-US" altLang="en-US" sz="1600" b="1">
                <a:solidFill>
                  <a:srgbClr val="FF00FF"/>
                </a:solidFill>
              </a:rPr>
              <a:t>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600" b="1"/>
              <a:t>C to D = [(10 – 5) /(20 – 150)] = </a:t>
            </a:r>
            <a:r>
              <a:rPr lang="en-US" altLang="en-US" sz="1600" b="1">
                <a:solidFill>
                  <a:srgbClr val="FF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356030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186615-C5F8-834F-A06F-CDD06817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33" y="1298033"/>
            <a:ext cx="7023100" cy="3949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D1F793-FFC1-BD42-A45B-41B9F202999C}"/>
              </a:ext>
            </a:extLst>
          </p:cNvPr>
          <p:cNvSpPr/>
          <p:nvPr/>
        </p:nvSpPr>
        <p:spPr>
          <a:xfrm>
            <a:off x="2512741" y="347246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b="1" dirty="0">
                <a:solidFill>
                  <a:srgbClr val="CC00CC"/>
                </a:solidFill>
              </a:rPr>
              <a:t>Constant Opportunity Cost</a:t>
            </a:r>
          </a:p>
          <a:p>
            <a:pPr algn="ctr"/>
            <a:r>
              <a:rPr lang="en-US" altLang="en-US" sz="2000" b="1" dirty="0"/>
              <a:t>Shape of the curve </a:t>
            </a:r>
          </a:p>
        </p:txBody>
      </p:sp>
    </p:spTree>
    <p:extLst>
      <p:ext uri="{BB962C8B-B14F-4D97-AF65-F5344CB8AC3E}">
        <p14:creationId xmlns:p14="http://schemas.microsoft.com/office/powerpoint/2010/main" val="20724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AC66D-D2C4-E24D-A3B5-1C5EAB3D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057" y="818714"/>
            <a:ext cx="4711700" cy="4102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BD97D2-6E77-2045-8AD3-7632330EE4A9}"/>
              </a:ext>
            </a:extLst>
          </p:cNvPr>
          <p:cNvSpPr/>
          <p:nvPr/>
        </p:nvSpPr>
        <p:spPr>
          <a:xfrm>
            <a:off x="193288" y="81871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/>
              <a:t>Causes of shifts in PPC </a:t>
            </a:r>
          </a:p>
          <a:p>
            <a:endParaRPr lang="en-US" dirty="0"/>
          </a:p>
          <a:p>
            <a:r>
              <a:rPr lang="en-US" dirty="0"/>
              <a:t>Production outside of the frontier is not possible with </a:t>
            </a:r>
            <a:r>
              <a:rPr lang="en-US" i="1" dirty="0">
                <a:solidFill>
                  <a:srgbClr val="FF0000"/>
                </a:solidFill>
              </a:rPr>
              <a:t>current available resources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However, if there is an increase in </a:t>
            </a:r>
            <a:r>
              <a:rPr lang="en-US" u="sng" dirty="0">
                <a:solidFill>
                  <a:srgbClr val="FF0000"/>
                </a:solidFill>
              </a:rPr>
              <a:t>land, labor or capital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technology)</a:t>
            </a:r>
            <a:r>
              <a:rPr lang="en-US" dirty="0"/>
              <a:t> then the </a:t>
            </a:r>
            <a:r>
              <a:rPr lang="en-US" u="sng" dirty="0"/>
              <a:t>frontier will shift outwards.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>
                <a:solidFill>
                  <a:srgbClr val="FF0000"/>
                </a:solidFill>
              </a:rPr>
              <a:t>A shift out </a:t>
            </a:r>
            <a:r>
              <a:rPr lang="en-US" dirty="0"/>
              <a:t>means that more of both products can be produced.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A8450-E964-1745-9769-2C5299B99760}"/>
              </a:ext>
            </a:extLst>
          </p:cNvPr>
          <p:cNvSpPr txBox="1"/>
          <p:nvPr/>
        </p:nvSpPr>
        <p:spPr>
          <a:xfrm>
            <a:off x="4505093" y="25647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Shift in a PPC</a:t>
            </a:r>
          </a:p>
        </p:txBody>
      </p:sp>
    </p:spTree>
    <p:extLst>
      <p:ext uri="{BB962C8B-B14F-4D97-AF65-F5344CB8AC3E}">
        <p14:creationId xmlns:p14="http://schemas.microsoft.com/office/powerpoint/2010/main" val="42634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3D5800-08A1-CD47-9ECC-34E26C806D82}"/>
              </a:ext>
            </a:extLst>
          </p:cNvPr>
          <p:cNvSpPr/>
          <p:nvPr/>
        </p:nvSpPr>
        <p:spPr>
          <a:xfrm>
            <a:off x="141137" y="2768575"/>
            <a:ext cx="44866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shift represents </a:t>
            </a:r>
            <a:r>
              <a:rPr lang="en-US" dirty="0">
                <a:solidFill>
                  <a:srgbClr val="FF0000"/>
                </a:solidFill>
              </a:rPr>
              <a:t>potential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economic  growth (the curve itself)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A rise in economic output actual countries economic growth.   </a:t>
            </a:r>
            <a:r>
              <a:rPr lang="en-US" dirty="0" err="1">
                <a:solidFill>
                  <a:srgbClr val="FF0000"/>
                </a:solidFill>
              </a:rPr>
              <a:t>Eg</a:t>
            </a:r>
            <a:r>
              <a:rPr lang="en-US" dirty="0">
                <a:solidFill>
                  <a:srgbClr val="FF0000"/>
                </a:solidFill>
              </a:rPr>
              <a:t> point Y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4241D-F5A2-2F49-B386-89C9C87D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1677639"/>
            <a:ext cx="4927600" cy="330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1798B-D37E-DE40-ACF0-AC5E61DAD7EB}"/>
              </a:ext>
            </a:extLst>
          </p:cNvPr>
          <p:cNvSpPr txBox="1"/>
          <p:nvPr/>
        </p:nvSpPr>
        <p:spPr>
          <a:xfrm flipV="1">
            <a:off x="7560526" y="3424766"/>
            <a:ext cx="32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E67DDA-BE85-0C40-BE1D-1C5A1F92307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913756" y="3590693"/>
            <a:ext cx="646770" cy="187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8F3112-F49C-724C-935A-D3086E291AAA}"/>
              </a:ext>
            </a:extLst>
          </p:cNvPr>
          <p:cNvSpPr txBox="1"/>
          <p:nvPr/>
        </p:nvSpPr>
        <p:spPr>
          <a:xfrm>
            <a:off x="8076465" y="305543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EB265D-7432-7A4A-8CDF-3336CDF181F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913756" y="3240100"/>
            <a:ext cx="11627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F3DF81-4519-F249-A524-2A280B509834}"/>
              </a:ext>
            </a:extLst>
          </p:cNvPr>
          <p:cNvCxnSpPr>
            <a:cxnSpLocks/>
          </p:cNvCxnSpPr>
          <p:nvPr/>
        </p:nvCxnSpPr>
        <p:spPr>
          <a:xfrm>
            <a:off x="7679139" y="3609432"/>
            <a:ext cx="0" cy="72333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33B7EA-8AAC-174E-990F-1424F6069DBA}"/>
              </a:ext>
            </a:extLst>
          </p:cNvPr>
          <p:cNvCxnSpPr>
            <a:cxnSpLocks/>
          </p:cNvCxnSpPr>
          <p:nvPr/>
        </p:nvCxnSpPr>
        <p:spPr>
          <a:xfrm flipH="1" flipV="1">
            <a:off x="8228865" y="3392500"/>
            <a:ext cx="11267" cy="9402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071C6BC-2795-4147-97BD-9EA3CF37A0E0}"/>
              </a:ext>
            </a:extLst>
          </p:cNvPr>
          <p:cNvCxnSpPr>
            <a:cxnSpLocks/>
          </p:cNvCxnSpPr>
          <p:nvPr/>
        </p:nvCxnSpPr>
        <p:spPr>
          <a:xfrm flipV="1">
            <a:off x="4285762" y="2768575"/>
            <a:ext cx="3312000" cy="2868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A11D68-7AC0-7A4B-885D-EA423E814369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285763" y="3240100"/>
            <a:ext cx="3790702" cy="8089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0933B-E349-B94B-A137-13C00B755187}"/>
              </a:ext>
            </a:extLst>
          </p:cNvPr>
          <p:cNvSpPr txBox="1"/>
          <p:nvPr/>
        </p:nvSpPr>
        <p:spPr>
          <a:xfrm>
            <a:off x="3482236" y="789140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Consequences of a shift in the PPC </a:t>
            </a:r>
          </a:p>
        </p:txBody>
      </p:sp>
    </p:spTree>
    <p:extLst>
      <p:ext uri="{BB962C8B-B14F-4D97-AF65-F5344CB8AC3E}">
        <p14:creationId xmlns:p14="http://schemas.microsoft.com/office/powerpoint/2010/main" val="375383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61" y="-38637"/>
            <a:ext cx="8928000" cy="66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Assignment class work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1800" dirty="0"/>
              <a:t>Create a production possibilities curve using the following data. </a:t>
            </a:r>
          </a:p>
          <a:p>
            <a:pPr eaLnBrk="1" hangingPunct="1"/>
            <a:r>
              <a:rPr lang="en-US" sz="1800" dirty="0"/>
              <a:t>State the maximum number of shoes it can produce if it devotes all resources making shoes</a:t>
            </a:r>
          </a:p>
          <a:p>
            <a:pPr eaLnBrk="1" hangingPunct="1"/>
            <a:r>
              <a:rPr lang="en-US" sz="1800" dirty="0"/>
              <a:t>Calculate the opportunity cost of increasing the output of watermelons  8 watermelons to 14 watermelons? </a:t>
            </a:r>
          </a:p>
          <a:p>
            <a:pPr eaLnBrk="1" hangingPunct="1"/>
            <a:endParaRPr lang="en-US" sz="1800" dirty="0"/>
          </a:p>
        </p:txBody>
      </p:sp>
      <p:graphicFrame>
        <p:nvGraphicFramePr>
          <p:cNvPr id="50206" name="Group 3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4368987"/>
              </p:ext>
            </p:extLst>
          </p:nvPr>
        </p:nvGraphicFramePr>
        <p:xfrm>
          <a:off x="7403205" y="1344768"/>
          <a:ext cx="3810002" cy="3888474"/>
        </p:xfrm>
        <a:graphic>
          <a:graphicData uri="http://schemas.openxmlformats.org/drawingml/2006/table">
            <a:tbl>
              <a:tblPr/>
              <a:tblGrid>
                <a:gridCol w="190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23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Watermelons (millions of tons)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Shoes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(millions of pairs)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8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6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82148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69" y="1085396"/>
            <a:ext cx="7329449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97" y="619795"/>
            <a:ext cx="5867759" cy="500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0180" y="5293216"/>
            <a:ext cx="3032214" cy="324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rgbClr val="FF0000"/>
                </a:solidFill>
              </a:rPr>
              <a:t>Harvest Combines</a:t>
            </a:r>
            <a:r>
              <a:rPr lang="en-AU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 rot="5400000" flipV="1">
            <a:off x="2183229" y="3146631"/>
            <a:ext cx="2808000" cy="288000"/>
          </a:xfrm>
          <a:prstGeom prst="rect">
            <a:avLst/>
          </a:prstGeom>
          <a:solidFill>
            <a:schemeClr val="bg1"/>
          </a:solidFill>
        </p:spPr>
        <p:txBody>
          <a:bodyPr vert="vert" wrap="square" rtlCol="0">
            <a:spAutoFit/>
          </a:bodyPr>
          <a:lstStyle/>
          <a:p>
            <a:r>
              <a:rPr lang="en-AU" sz="2000" dirty="0">
                <a:solidFill>
                  <a:srgbClr val="FF0000"/>
                </a:solidFill>
              </a:rPr>
              <a:t>Tractors</a:t>
            </a:r>
          </a:p>
        </p:txBody>
      </p:sp>
    </p:spTree>
    <p:extLst>
      <p:ext uri="{BB962C8B-B14F-4D97-AF65-F5344CB8AC3E}">
        <p14:creationId xmlns:p14="http://schemas.microsoft.com/office/powerpoint/2010/main" val="942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/>
              <a:t>Assignment: Cost-Benefit Analysis</a:t>
            </a:r>
          </a:p>
        </p:txBody>
      </p:sp>
      <p:graphicFrame>
        <p:nvGraphicFramePr>
          <p:cNvPr id="39046" name="Group 134"/>
          <p:cNvGraphicFramePr>
            <a:graphicFrameLocks noGrp="1"/>
          </p:cNvGraphicFramePr>
          <p:nvPr>
            <p:ph type="tbl" idx="1"/>
          </p:nvPr>
        </p:nvGraphicFramePr>
        <p:xfrm>
          <a:off x="1981200" y="1411041"/>
          <a:ext cx="8001000" cy="5280272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78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Decision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Benefits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Opportunity Costs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1.  Being on time to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2.  Buying a new cell phone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3.  Working on Friday night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4.  Sleeping late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5.  Playing on the Butler basketball team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6.  Graduating from high school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7.  Being late for curfew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12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Garamond" pitchFamily="18" charset="0"/>
                        </a:rPr>
                        <a:t>8.  Not studying for a test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aramond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860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8680451" y="5403850"/>
            <a:ext cx="714939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12</a:t>
            </a:r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8239126" y="5403850"/>
            <a:ext cx="692113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11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0488" tIns="44450" rIns="90488" bIns="44450" rtlCol="0" anchor="b">
            <a:normAutofit/>
          </a:bodyPr>
          <a:lstStyle/>
          <a:p>
            <a:r>
              <a:rPr lang="en-US" altLang="en-US"/>
              <a:t>A Production Possibilities Table and Curve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4225926" y="1828800"/>
            <a:ext cx="577081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A</a:t>
            </a:r>
          </a:p>
        </p:txBody>
      </p:sp>
      <p:sp>
        <p:nvSpPr>
          <p:cNvPr id="79878" name="Freeform 6"/>
          <p:cNvSpPr>
            <a:spLocks/>
          </p:cNvSpPr>
          <p:nvPr/>
        </p:nvSpPr>
        <p:spPr bwMode="auto">
          <a:xfrm>
            <a:off x="4362450" y="2338389"/>
            <a:ext cx="4635500" cy="3082925"/>
          </a:xfrm>
          <a:custGeom>
            <a:avLst/>
            <a:gdLst>
              <a:gd name="T0" fmla="*/ 0 w 2997"/>
              <a:gd name="T1" fmla="*/ 0 h 2023"/>
              <a:gd name="T2" fmla="*/ 539 w 2997"/>
              <a:gd name="T3" fmla="*/ 50 h 2023"/>
              <a:gd name="T4" fmla="*/ 1046 w 2997"/>
              <a:gd name="T5" fmla="*/ 159 h 2023"/>
              <a:gd name="T6" fmla="*/ 1513 w 2997"/>
              <a:gd name="T7" fmla="*/ 327 h 2023"/>
              <a:gd name="T8" fmla="*/ 1935 w 2997"/>
              <a:gd name="T9" fmla="*/ 553 h 2023"/>
              <a:gd name="T10" fmla="*/ 2299 w 2997"/>
              <a:gd name="T11" fmla="*/ 837 h 2023"/>
              <a:gd name="T12" fmla="*/ 2604 w 2997"/>
              <a:gd name="T13" fmla="*/ 1177 h 2023"/>
              <a:gd name="T14" fmla="*/ 2839 w 2997"/>
              <a:gd name="T15" fmla="*/ 1572 h 2023"/>
              <a:gd name="T16" fmla="*/ 2996 w 2997"/>
              <a:gd name="T17" fmla="*/ 2022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97" h="2023">
                <a:moveTo>
                  <a:pt x="0" y="0"/>
                </a:moveTo>
                <a:lnTo>
                  <a:pt x="539" y="50"/>
                </a:lnTo>
                <a:lnTo>
                  <a:pt x="1046" y="159"/>
                </a:lnTo>
                <a:lnTo>
                  <a:pt x="1513" y="327"/>
                </a:lnTo>
                <a:lnTo>
                  <a:pt x="1935" y="553"/>
                </a:lnTo>
                <a:lnTo>
                  <a:pt x="2299" y="837"/>
                </a:lnTo>
                <a:lnTo>
                  <a:pt x="2604" y="1177"/>
                </a:lnTo>
                <a:lnTo>
                  <a:pt x="2839" y="1572"/>
                </a:lnTo>
                <a:lnTo>
                  <a:pt x="2996" y="2022"/>
                </a:lnTo>
              </a:path>
            </a:pathLst>
          </a:custGeom>
          <a:noFill/>
          <a:ln w="38100" cap="rnd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879" name="Freeform 7"/>
          <p:cNvSpPr>
            <a:spLocks/>
          </p:cNvSpPr>
          <p:nvPr/>
        </p:nvSpPr>
        <p:spPr bwMode="auto">
          <a:xfrm>
            <a:off x="4367214" y="2041525"/>
            <a:ext cx="5310187" cy="3403600"/>
          </a:xfrm>
          <a:custGeom>
            <a:avLst/>
            <a:gdLst>
              <a:gd name="T0" fmla="*/ 0 w 3433"/>
              <a:gd name="T1" fmla="*/ 0 h 2233"/>
              <a:gd name="T2" fmla="*/ 0 w 3433"/>
              <a:gd name="T3" fmla="*/ 2232 h 2233"/>
              <a:gd name="T4" fmla="*/ 3432 w 3433"/>
              <a:gd name="T5" fmla="*/ 2232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33" h="2233">
                <a:moveTo>
                  <a:pt x="0" y="0"/>
                </a:moveTo>
                <a:lnTo>
                  <a:pt x="0" y="2232"/>
                </a:lnTo>
                <a:lnTo>
                  <a:pt x="3432" y="2232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4373563" y="2562225"/>
            <a:ext cx="1063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>
            <a:off x="4368801" y="2994025"/>
            <a:ext cx="1063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>
            <a:off x="4373563" y="3581400"/>
            <a:ext cx="1063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>
            <a:off x="4373563" y="4414838"/>
            <a:ext cx="1063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>
            <a:off x="4387851" y="2994025"/>
            <a:ext cx="26638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>
            <a:off x="7872413" y="5381626"/>
            <a:ext cx="0" cy="555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 rot="16200000">
            <a:off x="2786646" y="3476798"/>
            <a:ext cx="1192634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Butter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4373563" y="2351088"/>
            <a:ext cx="1063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>
            <a:off x="7872413" y="3613150"/>
            <a:ext cx="0" cy="18240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>
            <a:off x="7043738" y="3017838"/>
            <a:ext cx="0" cy="2419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>
            <a:off x="8597900" y="4437064"/>
            <a:ext cx="0" cy="10001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>
            <a:off x="5903913" y="2582864"/>
            <a:ext cx="0" cy="2854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2" name="Line 20"/>
          <p:cNvSpPr>
            <a:spLocks noChangeShapeType="1"/>
          </p:cNvSpPr>
          <p:nvPr/>
        </p:nvSpPr>
        <p:spPr bwMode="auto">
          <a:xfrm>
            <a:off x="4373563" y="2562225"/>
            <a:ext cx="15097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3" name="Line 21"/>
          <p:cNvSpPr>
            <a:spLocks noChangeShapeType="1"/>
          </p:cNvSpPr>
          <p:nvPr/>
        </p:nvSpPr>
        <p:spPr bwMode="auto">
          <a:xfrm>
            <a:off x="4373563" y="3581400"/>
            <a:ext cx="3467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4" name="Line 22"/>
          <p:cNvSpPr>
            <a:spLocks noChangeShapeType="1"/>
          </p:cNvSpPr>
          <p:nvPr/>
        </p:nvSpPr>
        <p:spPr bwMode="auto">
          <a:xfrm>
            <a:off x="4373563" y="4414838"/>
            <a:ext cx="42021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895" name="Rectangle 23"/>
          <p:cNvSpPr>
            <a:spLocks noChangeArrowheads="1"/>
          </p:cNvSpPr>
          <p:nvPr/>
        </p:nvSpPr>
        <p:spPr bwMode="auto">
          <a:xfrm>
            <a:off x="8386763" y="4221163"/>
            <a:ext cx="456856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 </a:t>
            </a:r>
          </a:p>
        </p:txBody>
      </p:sp>
      <p:sp>
        <p:nvSpPr>
          <p:cNvPr id="79896" name="Rectangle 24"/>
          <p:cNvSpPr>
            <a:spLocks noChangeArrowheads="1"/>
          </p:cNvSpPr>
          <p:nvPr/>
        </p:nvSpPr>
        <p:spPr bwMode="auto">
          <a:xfrm>
            <a:off x="7661275" y="3386138"/>
            <a:ext cx="456856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 </a:t>
            </a:r>
          </a:p>
        </p:txBody>
      </p:sp>
      <p:sp>
        <p:nvSpPr>
          <p:cNvPr id="79897" name="Freeform 25"/>
          <p:cNvSpPr>
            <a:spLocks/>
          </p:cNvSpPr>
          <p:nvPr/>
        </p:nvSpPr>
        <p:spPr bwMode="auto">
          <a:xfrm>
            <a:off x="6999288" y="2971800"/>
            <a:ext cx="95250" cy="52388"/>
          </a:xfrm>
          <a:custGeom>
            <a:avLst/>
            <a:gdLst>
              <a:gd name="T0" fmla="*/ 0 w 61"/>
              <a:gd name="T1" fmla="*/ 17 h 34"/>
              <a:gd name="T2" fmla="*/ 3 w 61"/>
              <a:gd name="T3" fmla="*/ 14 h 34"/>
              <a:gd name="T4" fmla="*/ 3 w 61"/>
              <a:gd name="T5" fmla="*/ 10 h 34"/>
              <a:gd name="T6" fmla="*/ 5 w 61"/>
              <a:gd name="T7" fmla="*/ 7 h 34"/>
              <a:gd name="T8" fmla="*/ 10 w 61"/>
              <a:gd name="T9" fmla="*/ 6 h 34"/>
              <a:gd name="T10" fmla="*/ 15 w 61"/>
              <a:gd name="T11" fmla="*/ 3 h 34"/>
              <a:gd name="T12" fmla="*/ 18 w 61"/>
              <a:gd name="T13" fmla="*/ 1 h 34"/>
              <a:gd name="T14" fmla="*/ 25 w 61"/>
              <a:gd name="T15" fmla="*/ 0 h 34"/>
              <a:gd name="T16" fmla="*/ 30 w 61"/>
              <a:gd name="T17" fmla="*/ 0 h 34"/>
              <a:gd name="T18" fmla="*/ 38 w 61"/>
              <a:gd name="T19" fmla="*/ 0 h 34"/>
              <a:gd name="T20" fmla="*/ 43 w 61"/>
              <a:gd name="T21" fmla="*/ 1 h 34"/>
              <a:gd name="T22" fmla="*/ 48 w 61"/>
              <a:gd name="T23" fmla="*/ 3 h 34"/>
              <a:gd name="T24" fmla="*/ 53 w 61"/>
              <a:gd name="T25" fmla="*/ 6 h 34"/>
              <a:gd name="T26" fmla="*/ 55 w 61"/>
              <a:gd name="T27" fmla="*/ 7 h 34"/>
              <a:gd name="T28" fmla="*/ 58 w 61"/>
              <a:gd name="T29" fmla="*/ 10 h 34"/>
              <a:gd name="T30" fmla="*/ 60 w 61"/>
              <a:gd name="T31" fmla="*/ 14 h 34"/>
              <a:gd name="T32" fmla="*/ 60 w 61"/>
              <a:gd name="T33" fmla="*/ 17 h 34"/>
              <a:gd name="T34" fmla="*/ 60 w 61"/>
              <a:gd name="T35" fmla="*/ 19 h 34"/>
              <a:gd name="T36" fmla="*/ 58 w 61"/>
              <a:gd name="T37" fmla="*/ 23 h 34"/>
              <a:gd name="T38" fmla="*/ 55 w 61"/>
              <a:gd name="T39" fmla="*/ 26 h 34"/>
              <a:gd name="T40" fmla="*/ 53 w 61"/>
              <a:gd name="T41" fmla="*/ 29 h 34"/>
              <a:gd name="T42" fmla="*/ 48 w 61"/>
              <a:gd name="T43" fmla="*/ 30 h 34"/>
              <a:gd name="T44" fmla="*/ 43 w 61"/>
              <a:gd name="T45" fmla="*/ 32 h 34"/>
              <a:gd name="T46" fmla="*/ 38 w 61"/>
              <a:gd name="T47" fmla="*/ 33 h 34"/>
              <a:gd name="T48" fmla="*/ 30 w 61"/>
              <a:gd name="T49" fmla="*/ 33 h 34"/>
              <a:gd name="T50" fmla="*/ 25 w 61"/>
              <a:gd name="T51" fmla="*/ 33 h 34"/>
              <a:gd name="T52" fmla="*/ 18 w 61"/>
              <a:gd name="T53" fmla="*/ 32 h 34"/>
              <a:gd name="T54" fmla="*/ 15 w 61"/>
              <a:gd name="T55" fmla="*/ 30 h 34"/>
              <a:gd name="T56" fmla="*/ 10 w 61"/>
              <a:gd name="T57" fmla="*/ 29 h 34"/>
              <a:gd name="T58" fmla="*/ 5 w 61"/>
              <a:gd name="T59" fmla="*/ 26 h 34"/>
              <a:gd name="T60" fmla="*/ 3 w 61"/>
              <a:gd name="T61" fmla="*/ 23 h 34"/>
              <a:gd name="T62" fmla="*/ 3 w 61"/>
              <a:gd name="T63" fmla="*/ 19 h 34"/>
              <a:gd name="T64" fmla="*/ 0 w 61"/>
              <a:gd name="T65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" h="34">
                <a:moveTo>
                  <a:pt x="0" y="17"/>
                </a:moveTo>
                <a:lnTo>
                  <a:pt x="3" y="14"/>
                </a:lnTo>
                <a:lnTo>
                  <a:pt x="3" y="10"/>
                </a:lnTo>
                <a:lnTo>
                  <a:pt x="5" y="7"/>
                </a:lnTo>
                <a:lnTo>
                  <a:pt x="10" y="6"/>
                </a:lnTo>
                <a:lnTo>
                  <a:pt x="15" y="3"/>
                </a:lnTo>
                <a:lnTo>
                  <a:pt x="18" y="1"/>
                </a:lnTo>
                <a:lnTo>
                  <a:pt x="25" y="0"/>
                </a:lnTo>
                <a:lnTo>
                  <a:pt x="30" y="0"/>
                </a:lnTo>
                <a:lnTo>
                  <a:pt x="38" y="0"/>
                </a:lnTo>
                <a:lnTo>
                  <a:pt x="43" y="1"/>
                </a:lnTo>
                <a:lnTo>
                  <a:pt x="48" y="3"/>
                </a:lnTo>
                <a:lnTo>
                  <a:pt x="53" y="6"/>
                </a:lnTo>
                <a:lnTo>
                  <a:pt x="55" y="7"/>
                </a:lnTo>
                <a:lnTo>
                  <a:pt x="58" y="10"/>
                </a:lnTo>
                <a:lnTo>
                  <a:pt x="60" y="14"/>
                </a:lnTo>
                <a:lnTo>
                  <a:pt x="60" y="17"/>
                </a:lnTo>
                <a:lnTo>
                  <a:pt x="60" y="19"/>
                </a:lnTo>
                <a:lnTo>
                  <a:pt x="58" y="23"/>
                </a:lnTo>
                <a:lnTo>
                  <a:pt x="55" y="26"/>
                </a:lnTo>
                <a:lnTo>
                  <a:pt x="53" y="29"/>
                </a:lnTo>
                <a:lnTo>
                  <a:pt x="48" y="30"/>
                </a:lnTo>
                <a:lnTo>
                  <a:pt x="43" y="32"/>
                </a:lnTo>
                <a:lnTo>
                  <a:pt x="38" y="33"/>
                </a:lnTo>
                <a:lnTo>
                  <a:pt x="30" y="33"/>
                </a:lnTo>
                <a:lnTo>
                  <a:pt x="25" y="33"/>
                </a:lnTo>
                <a:lnTo>
                  <a:pt x="18" y="32"/>
                </a:lnTo>
                <a:lnTo>
                  <a:pt x="15" y="30"/>
                </a:lnTo>
                <a:lnTo>
                  <a:pt x="10" y="29"/>
                </a:lnTo>
                <a:lnTo>
                  <a:pt x="5" y="26"/>
                </a:lnTo>
                <a:lnTo>
                  <a:pt x="3" y="23"/>
                </a:lnTo>
                <a:lnTo>
                  <a:pt x="3" y="19"/>
                </a:lnTo>
                <a:lnTo>
                  <a:pt x="0" y="17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5684838" y="2366963"/>
            <a:ext cx="456856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 </a:t>
            </a:r>
          </a:p>
        </p:txBody>
      </p:sp>
      <p:sp>
        <p:nvSpPr>
          <p:cNvPr id="79899" name="Freeform 27"/>
          <p:cNvSpPr>
            <a:spLocks/>
          </p:cNvSpPr>
          <p:nvPr/>
        </p:nvSpPr>
        <p:spPr bwMode="auto">
          <a:xfrm>
            <a:off x="4316413" y="2324100"/>
            <a:ext cx="95250" cy="50800"/>
          </a:xfrm>
          <a:custGeom>
            <a:avLst/>
            <a:gdLst>
              <a:gd name="T0" fmla="*/ 0 w 62"/>
              <a:gd name="T1" fmla="*/ 16 h 33"/>
              <a:gd name="T2" fmla="*/ 0 w 62"/>
              <a:gd name="T3" fmla="*/ 12 h 33"/>
              <a:gd name="T4" fmla="*/ 3 w 62"/>
              <a:gd name="T5" fmla="*/ 9 h 33"/>
              <a:gd name="T6" fmla="*/ 5 w 62"/>
              <a:gd name="T7" fmla="*/ 7 h 33"/>
              <a:gd name="T8" fmla="*/ 8 w 62"/>
              <a:gd name="T9" fmla="*/ 5 h 33"/>
              <a:gd name="T10" fmla="*/ 13 w 62"/>
              <a:gd name="T11" fmla="*/ 3 h 33"/>
              <a:gd name="T12" fmla="*/ 18 w 62"/>
              <a:gd name="T13" fmla="*/ 1 h 33"/>
              <a:gd name="T14" fmla="*/ 23 w 62"/>
              <a:gd name="T15" fmla="*/ 0 h 33"/>
              <a:gd name="T16" fmla="*/ 31 w 62"/>
              <a:gd name="T17" fmla="*/ 0 h 33"/>
              <a:gd name="T18" fmla="*/ 36 w 62"/>
              <a:gd name="T19" fmla="*/ 0 h 33"/>
              <a:gd name="T20" fmla="*/ 41 w 62"/>
              <a:gd name="T21" fmla="*/ 1 h 33"/>
              <a:gd name="T22" fmla="*/ 46 w 62"/>
              <a:gd name="T23" fmla="*/ 3 h 33"/>
              <a:gd name="T24" fmla="*/ 51 w 62"/>
              <a:gd name="T25" fmla="*/ 5 h 33"/>
              <a:gd name="T26" fmla="*/ 53 w 62"/>
              <a:gd name="T27" fmla="*/ 7 h 33"/>
              <a:gd name="T28" fmla="*/ 56 w 62"/>
              <a:gd name="T29" fmla="*/ 9 h 33"/>
              <a:gd name="T30" fmla="*/ 58 w 62"/>
              <a:gd name="T31" fmla="*/ 12 h 33"/>
              <a:gd name="T32" fmla="*/ 61 w 62"/>
              <a:gd name="T33" fmla="*/ 16 h 33"/>
              <a:gd name="T34" fmla="*/ 58 w 62"/>
              <a:gd name="T35" fmla="*/ 19 h 33"/>
              <a:gd name="T36" fmla="*/ 56 w 62"/>
              <a:gd name="T37" fmla="*/ 21 h 33"/>
              <a:gd name="T38" fmla="*/ 53 w 62"/>
              <a:gd name="T39" fmla="*/ 25 h 33"/>
              <a:gd name="T40" fmla="*/ 51 w 62"/>
              <a:gd name="T41" fmla="*/ 27 h 33"/>
              <a:gd name="T42" fmla="*/ 46 w 62"/>
              <a:gd name="T43" fmla="*/ 29 h 33"/>
              <a:gd name="T44" fmla="*/ 41 w 62"/>
              <a:gd name="T45" fmla="*/ 31 h 33"/>
              <a:gd name="T46" fmla="*/ 36 w 62"/>
              <a:gd name="T47" fmla="*/ 31 h 33"/>
              <a:gd name="T48" fmla="*/ 31 w 62"/>
              <a:gd name="T49" fmla="*/ 32 h 33"/>
              <a:gd name="T50" fmla="*/ 23 w 62"/>
              <a:gd name="T51" fmla="*/ 31 h 33"/>
              <a:gd name="T52" fmla="*/ 18 w 62"/>
              <a:gd name="T53" fmla="*/ 31 h 33"/>
              <a:gd name="T54" fmla="*/ 13 w 62"/>
              <a:gd name="T55" fmla="*/ 29 h 33"/>
              <a:gd name="T56" fmla="*/ 8 w 62"/>
              <a:gd name="T57" fmla="*/ 27 h 33"/>
              <a:gd name="T58" fmla="*/ 5 w 62"/>
              <a:gd name="T59" fmla="*/ 25 h 33"/>
              <a:gd name="T60" fmla="*/ 3 w 62"/>
              <a:gd name="T61" fmla="*/ 21 h 33"/>
              <a:gd name="T62" fmla="*/ 0 w 62"/>
              <a:gd name="T63" fmla="*/ 19 h 33"/>
              <a:gd name="T64" fmla="*/ 0 w 62"/>
              <a:gd name="T65" fmla="*/ 1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2" h="33">
                <a:moveTo>
                  <a:pt x="0" y="16"/>
                </a:moveTo>
                <a:lnTo>
                  <a:pt x="0" y="12"/>
                </a:lnTo>
                <a:lnTo>
                  <a:pt x="3" y="9"/>
                </a:lnTo>
                <a:lnTo>
                  <a:pt x="5" y="7"/>
                </a:lnTo>
                <a:lnTo>
                  <a:pt x="8" y="5"/>
                </a:lnTo>
                <a:lnTo>
                  <a:pt x="13" y="3"/>
                </a:lnTo>
                <a:lnTo>
                  <a:pt x="18" y="1"/>
                </a:lnTo>
                <a:lnTo>
                  <a:pt x="23" y="0"/>
                </a:lnTo>
                <a:lnTo>
                  <a:pt x="31" y="0"/>
                </a:lnTo>
                <a:lnTo>
                  <a:pt x="36" y="0"/>
                </a:lnTo>
                <a:lnTo>
                  <a:pt x="41" y="1"/>
                </a:lnTo>
                <a:lnTo>
                  <a:pt x="46" y="3"/>
                </a:lnTo>
                <a:lnTo>
                  <a:pt x="51" y="5"/>
                </a:lnTo>
                <a:lnTo>
                  <a:pt x="53" y="7"/>
                </a:lnTo>
                <a:lnTo>
                  <a:pt x="56" y="9"/>
                </a:lnTo>
                <a:lnTo>
                  <a:pt x="58" y="12"/>
                </a:lnTo>
                <a:lnTo>
                  <a:pt x="61" y="16"/>
                </a:lnTo>
                <a:lnTo>
                  <a:pt x="58" y="19"/>
                </a:lnTo>
                <a:lnTo>
                  <a:pt x="56" y="21"/>
                </a:lnTo>
                <a:lnTo>
                  <a:pt x="53" y="25"/>
                </a:lnTo>
                <a:lnTo>
                  <a:pt x="51" y="27"/>
                </a:lnTo>
                <a:lnTo>
                  <a:pt x="46" y="29"/>
                </a:lnTo>
                <a:lnTo>
                  <a:pt x="41" y="31"/>
                </a:lnTo>
                <a:lnTo>
                  <a:pt x="36" y="31"/>
                </a:lnTo>
                <a:lnTo>
                  <a:pt x="31" y="32"/>
                </a:lnTo>
                <a:lnTo>
                  <a:pt x="23" y="31"/>
                </a:lnTo>
                <a:lnTo>
                  <a:pt x="18" y="31"/>
                </a:lnTo>
                <a:lnTo>
                  <a:pt x="13" y="29"/>
                </a:lnTo>
                <a:lnTo>
                  <a:pt x="8" y="27"/>
                </a:lnTo>
                <a:lnTo>
                  <a:pt x="5" y="25"/>
                </a:lnTo>
                <a:lnTo>
                  <a:pt x="3" y="21"/>
                </a:lnTo>
                <a:lnTo>
                  <a:pt x="0" y="19"/>
                </a:lnTo>
                <a:lnTo>
                  <a:pt x="0" y="16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00" name="Line 28"/>
          <p:cNvSpPr>
            <a:spLocks noChangeShapeType="1"/>
          </p:cNvSpPr>
          <p:nvPr/>
        </p:nvSpPr>
        <p:spPr bwMode="auto">
          <a:xfrm>
            <a:off x="8996363" y="5381626"/>
            <a:ext cx="0" cy="55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901" name="Line 29"/>
          <p:cNvSpPr>
            <a:spLocks noChangeShapeType="1"/>
          </p:cNvSpPr>
          <p:nvPr/>
        </p:nvSpPr>
        <p:spPr bwMode="auto">
          <a:xfrm>
            <a:off x="8597900" y="5381626"/>
            <a:ext cx="0" cy="55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79902" name="Freeform 30"/>
          <p:cNvSpPr>
            <a:spLocks/>
          </p:cNvSpPr>
          <p:nvPr/>
        </p:nvSpPr>
        <p:spPr bwMode="auto">
          <a:xfrm>
            <a:off x="8955088" y="5381626"/>
            <a:ext cx="95250" cy="53975"/>
          </a:xfrm>
          <a:custGeom>
            <a:avLst/>
            <a:gdLst>
              <a:gd name="T0" fmla="*/ 0 w 62"/>
              <a:gd name="T1" fmla="*/ 17 h 34"/>
              <a:gd name="T2" fmla="*/ 2 w 62"/>
              <a:gd name="T3" fmla="*/ 12 h 34"/>
              <a:gd name="T4" fmla="*/ 2 w 62"/>
              <a:gd name="T5" fmla="*/ 10 h 34"/>
              <a:gd name="T6" fmla="*/ 5 w 62"/>
              <a:gd name="T7" fmla="*/ 7 h 34"/>
              <a:gd name="T8" fmla="*/ 10 w 62"/>
              <a:gd name="T9" fmla="*/ 4 h 34"/>
              <a:gd name="T10" fmla="*/ 15 w 62"/>
              <a:gd name="T11" fmla="*/ 3 h 34"/>
              <a:gd name="T12" fmla="*/ 20 w 62"/>
              <a:gd name="T13" fmla="*/ 1 h 34"/>
              <a:gd name="T14" fmla="*/ 24 w 62"/>
              <a:gd name="T15" fmla="*/ 0 h 34"/>
              <a:gd name="T16" fmla="*/ 32 w 62"/>
              <a:gd name="T17" fmla="*/ 0 h 34"/>
              <a:gd name="T18" fmla="*/ 37 w 62"/>
              <a:gd name="T19" fmla="*/ 0 h 34"/>
              <a:gd name="T20" fmla="*/ 41 w 62"/>
              <a:gd name="T21" fmla="*/ 1 h 34"/>
              <a:gd name="T22" fmla="*/ 46 w 62"/>
              <a:gd name="T23" fmla="*/ 3 h 34"/>
              <a:gd name="T24" fmla="*/ 51 w 62"/>
              <a:gd name="T25" fmla="*/ 4 h 34"/>
              <a:gd name="T26" fmla="*/ 54 w 62"/>
              <a:gd name="T27" fmla="*/ 7 h 34"/>
              <a:gd name="T28" fmla="*/ 56 w 62"/>
              <a:gd name="T29" fmla="*/ 10 h 34"/>
              <a:gd name="T30" fmla="*/ 59 w 62"/>
              <a:gd name="T31" fmla="*/ 12 h 34"/>
              <a:gd name="T32" fmla="*/ 61 w 62"/>
              <a:gd name="T33" fmla="*/ 17 h 34"/>
              <a:gd name="T34" fmla="*/ 59 w 62"/>
              <a:gd name="T35" fmla="*/ 19 h 34"/>
              <a:gd name="T36" fmla="*/ 56 w 62"/>
              <a:gd name="T37" fmla="*/ 22 h 34"/>
              <a:gd name="T38" fmla="*/ 54 w 62"/>
              <a:gd name="T39" fmla="*/ 25 h 34"/>
              <a:gd name="T40" fmla="*/ 51 w 62"/>
              <a:gd name="T41" fmla="*/ 28 h 34"/>
              <a:gd name="T42" fmla="*/ 46 w 62"/>
              <a:gd name="T43" fmla="*/ 29 h 34"/>
              <a:gd name="T44" fmla="*/ 41 w 62"/>
              <a:gd name="T45" fmla="*/ 32 h 34"/>
              <a:gd name="T46" fmla="*/ 37 w 62"/>
              <a:gd name="T47" fmla="*/ 32 h 34"/>
              <a:gd name="T48" fmla="*/ 32 w 62"/>
              <a:gd name="T49" fmla="*/ 33 h 34"/>
              <a:gd name="T50" fmla="*/ 24 w 62"/>
              <a:gd name="T51" fmla="*/ 32 h 34"/>
              <a:gd name="T52" fmla="*/ 20 w 62"/>
              <a:gd name="T53" fmla="*/ 32 h 34"/>
              <a:gd name="T54" fmla="*/ 15 w 62"/>
              <a:gd name="T55" fmla="*/ 29 h 34"/>
              <a:gd name="T56" fmla="*/ 10 w 62"/>
              <a:gd name="T57" fmla="*/ 28 h 34"/>
              <a:gd name="T58" fmla="*/ 5 w 62"/>
              <a:gd name="T59" fmla="*/ 25 h 34"/>
              <a:gd name="T60" fmla="*/ 2 w 62"/>
              <a:gd name="T61" fmla="*/ 22 h 34"/>
              <a:gd name="T62" fmla="*/ 2 w 62"/>
              <a:gd name="T63" fmla="*/ 19 h 34"/>
              <a:gd name="T64" fmla="*/ 0 w 62"/>
              <a:gd name="T65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2" h="34">
                <a:moveTo>
                  <a:pt x="0" y="17"/>
                </a:moveTo>
                <a:lnTo>
                  <a:pt x="2" y="12"/>
                </a:lnTo>
                <a:lnTo>
                  <a:pt x="2" y="10"/>
                </a:lnTo>
                <a:lnTo>
                  <a:pt x="5" y="7"/>
                </a:lnTo>
                <a:lnTo>
                  <a:pt x="10" y="4"/>
                </a:lnTo>
                <a:lnTo>
                  <a:pt x="15" y="3"/>
                </a:lnTo>
                <a:lnTo>
                  <a:pt x="20" y="1"/>
                </a:lnTo>
                <a:lnTo>
                  <a:pt x="24" y="0"/>
                </a:lnTo>
                <a:lnTo>
                  <a:pt x="32" y="0"/>
                </a:lnTo>
                <a:lnTo>
                  <a:pt x="37" y="0"/>
                </a:lnTo>
                <a:lnTo>
                  <a:pt x="41" y="1"/>
                </a:lnTo>
                <a:lnTo>
                  <a:pt x="46" y="3"/>
                </a:lnTo>
                <a:lnTo>
                  <a:pt x="51" y="4"/>
                </a:lnTo>
                <a:lnTo>
                  <a:pt x="54" y="7"/>
                </a:lnTo>
                <a:lnTo>
                  <a:pt x="56" y="10"/>
                </a:lnTo>
                <a:lnTo>
                  <a:pt x="59" y="12"/>
                </a:lnTo>
                <a:lnTo>
                  <a:pt x="61" y="17"/>
                </a:lnTo>
                <a:lnTo>
                  <a:pt x="59" y="19"/>
                </a:lnTo>
                <a:lnTo>
                  <a:pt x="56" y="22"/>
                </a:lnTo>
                <a:lnTo>
                  <a:pt x="54" y="25"/>
                </a:lnTo>
                <a:lnTo>
                  <a:pt x="51" y="28"/>
                </a:lnTo>
                <a:lnTo>
                  <a:pt x="46" y="29"/>
                </a:lnTo>
                <a:lnTo>
                  <a:pt x="41" y="32"/>
                </a:lnTo>
                <a:lnTo>
                  <a:pt x="37" y="32"/>
                </a:lnTo>
                <a:lnTo>
                  <a:pt x="32" y="33"/>
                </a:lnTo>
                <a:lnTo>
                  <a:pt x="24" y="32"/>
                </a:lnTo>
                <a:lnTo>
                  <a:pt x="20" y="32"/>
                </a:lnTo>
                <a:lnTo>
                  <a:pt x="15" y="29"/>
                </a:lnTo>
                <a:lnTo>
                  <a:pt x="10" y="28"/>
                </a:lnTo>
                <a:lnTo>
                  <a:pt x="5" y="25"/>
                </a:lnTo>
                <a:lnTo>
                  <a:pt x="2" y="22"/>
                </a:lnTo>
                <a:lnTo>
                  <a:pt x="2" y="19"/>
                </a:lnTo>
                <a:lnTo>
                  <a:pt x="0" y="17"/>
                </a:lnTo>
              </a:path>
            </a:pathLst>
          </a:custGeom>
          <a:solidFill>
            <a:srgbClr val="000000"/>
          </a:solidFill>
          <a:ln w="285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9310689" y="5470525"/>
            <a:ext cx="735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Guns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5630863" y="5403850"/>
            <a:ext cx="543418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4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770688" y="5403850"/>
            <a:ext cx="543418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7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7599363" y="5403850"/>
            <a:ext cx="543418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9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4154416" y="5453063"/>
            <a:ext cx="171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0</a:t>
            </a:r>
          </a:p>
        </p:txBody>
      </p:sp>
      <p:grpSp>
        <p:nvGrpSpPr>
          <p:cNvPr id="79908" name="Group 36"/>
          <p:cNvGrpSpPr>
            <a:grpSpLocks/>
          </p:cNvGrpSpPr>
          <p:nvPr/>
        </p:nvGrpSpPr>
        <p:grpSpPr bwMode="auto">
          <a:xfrm>
            <a:off x="2373313" y="4438652"/>
            <a:ext cx="6840538" cy="1822451"/>
            <a:chOff x="775" y="2796"/>
            <a:chExt cx="4309" cy="1148"/>
          </a:xfrm>
        </p:grpSpPr>
        <p:sp>
          <p:nvSpPr>
            <p:cNvPr id="79909" name="Rectangle 37"/>
            <p:cNvSpPr>
              <a:spLocks noChangeArrowheads="1"/>
            </p:cNvSpPr>
            <p:nvPr/>
          </p:nvSpPr>
          <p:spPr bwMode="auto">
            <a:xfrm>
              <a:off x="4598" y="3711"/>
              <a:ext cx="48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1 gun</a:t>
              </a:r>
            </a:p>
          </p:txBody>
        </p:sp>
        <p:grpSp>
          <p:nvGrpSpPr>
            <p:cNvPr id="79910" name="Group 38"/>
            <p:cNvGrpSpPr>
              <a:grpSpLocks/>
            </p:cNvGrpSpPr>
            <p:nvPr/>
          </p:nvGrpSpPr>
          <p:grpSpPr bwMode="auto">
            <a:xfrm>
              <a:off x="1753" y="2796"/>
              <a:ext cx="117" cy="616"/>
              <a:chOff x="1771" y="2836"/>
              <a:chExt cx="121" cy="642"/>
            </a:xfrm>
          </p:grpSpPr>
          <p:sp>
            <p:nvSpPr>
              <p:cNvPr id="79911" name="Freeform 39"/>
              <p:cNvSpPr>
                <a:spLocks/>
              </p:cNvSpPr>
              <p:nvPr/>
            </p:nvSpPr>
            <p:spPr bwMode="auto">
              <a:xfrm>
                <a:off x="1829" y="3445"/>
                <a:ext cx="63" cy="33"/>
              </a:xfrm>
              <a:custGeom>
                <a:avLst/>
                <a:gdLst>
                  <a:gd name="T0" fmla="*/ 62 w 63"/>
                  <a:gd name="T1" fmla="*/ 32 h 33"/>
                  <a:gd name="T2" fmla="*/ 49 w 63"/>
                  <a:gd name="T3" fmla="*/ 31 h 33"/>
                  <a:gd name="T4" fmla="*/ 36 w 63"/>
                  <a:gd name="T5" fmla="*/ 29 h 33"/>
                  <a:gd name="T6" fmla="*/ 26 w 63"/>
                  <a:gd name="T7" fmla="*/ 25 h 33"/>
                  <a:gd name="T8" fmla="*/ 18 w 63"/>
                  <a:gd name="T9" fmla="*/ 23 h 33"/>
                  <a:gd name="T10" fmla="*/ 10 w 63"/>
                  <a:gd name="T11" fmla="*/ 17 h 33"/>
                  <a:gd name="T12" fmla="*/ 3 w 63"/>
                  <a:gd name="T13" fmla="*/ 12 h 33"/>
                  <a:gd name="T14" fmla="*/ 0 w 63"/>
                  <a:gd name="T15" fmla="*/ 7 h 33"/>
                  <a:gd name="T16" fmla="*/ 0 w 6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3">
                    <a:moveTo>
                      <a:pt x="62" y="32"/>
                    </a:moveTo>
                    <a:lnTo>
                      <a:pt x="49" y="31"/>
                    </a:lnTo>
                    <a:lnTo>
                      <a:pt x="36" y="29"/>
                    </a:lnTo>
                    <a:lnTo>
                      <a:pt x="26" y="25"/>
                    </a:lnTo>
                    <a:lnTo>
                      <a:pt x="18" y="23"/>
                    </a:lnTo>
                    <a:lnTo>
                      <a:pt x="10" y="17"/>
                    </a:lnTo>
                    <a:lnTo>
                      <a:pt x="3" y="12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12" name="Line 40"/>
              <p:cNvSpPr>
                <a:spLocks noChangeShapeType="1"/>
              </p:cNvSpPr>
              <p:nvPr/>
            </p:nvSpPr>
            <p:spPr bwMode="auto">
              <a:xfrm flipV="1">
                <a:off x="1829" y="3184"/>
                <a:ext cx="0" cy="26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13" name="Freeform 41"/>
              <p:cNvSpPr>
                <a:spLocks/>
              </p:cNvSpPr>
              <p:nvPr/>
            </p:nvSpPr>
            <p:spPr bwMode="auto">
              <a:xfrm>
                <a:off x="1771" y="3156"/>
                <a:ext cx="59" cy="33"/>
              </a:xfrm>
              <a:custGeom>
                <a:avLst/>
                <a:gdLst>
                  <a:gd name="T0" fmla="*/ 58 w 59"/>
                  <a:gd name="T1" fmla="*/ 32 h 33"/>
                  <a:gd name="T2" fmla="*/ 56 w 59"/>
                  <a:gd name="T3" fmla="*/ 25 h 33"/>
                  <a:gd name="T4" fmla="*/ 53 w 59"/>
                  <a:gd name="T5" fmla="*/ 20 h 33"/>
                  <a:gd name="T6" fmla="*/ 48 w 59"/>
                  <a:gd name="T7" fmla="*/ 15 h 33"/>
                  <a:gd name="T8" fmla="*/ 41 w 59"/>
                  <a:gd name="T9" fmla="*/ 9 h 33"/>
                  <a:gd name="T10" fmla="*/ 31 w 59"/>
                  <a:gd name="T11" fmla="*/ 5 h 33"/>
                  <a:gd name="T12" fmla="*/ 22 w 59"/>
                  <a:gd name="T13" fmla="*/ 3 h 33"/>
                  <a:gd name="T14" fmla="*/ 10 w 59"/>
                  <a:gd name="T15" fmla="*/ 1 h 33"/>
                  <a:gd name="T16" fmla="*/ 0 w 59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3">
                    <a:moveTo>
                      <a:pt x="58" y="32"/>
                    </a:moveTo>
                    <a:lnTo>
                      <a:pt x="56" y="25"/>
                    </a:lnTo>
                    <a:lnTo>
                      <a:pt x="53" y="20"/>
                    </a:lnTo>
                    <a:lnTo>
                      <a:pt x="48" y="15"/>
                    </a:lnTo>
                    <a:lnTo>
                      <a:pt x="41" y="9"/>
                    </a:lnTo>
                    <a:lnTo>
                      <a:pt x="31" y="5"/>
                    </a:lnTo>
                    <a:lnTo>
                      <a:pt x="22" y="3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14" name="Freeform 42"/>
              <p:cNvSpPr>
                <a:spLocks/>
              </p:cNvSpPr>
              <p:nvPr/>
            </p:nvSpPr>
            <p:spPr bwMode="auto">
              <a:xfrm>
                <a:off x="1771" y="3123"/>
                <a:ext cx="59" cy="34"/>
              </a:xfrm>
              <a:custGeom>
                <a:avLst/>
                <a:gdLst>
                  <a:gd name="T0" fmla="*/ 0 w 59"/>
                  <a:gd name="T1" fmla="*/ 33 h 34"/>
                  <a:gd name="T2" fmla="*/ 10 w 59"/>
                  <a:gd name="T3" fmla="*/ 32 h 34"/>
                  <a:gd name="T4" fmla="*/ 22 w 59"/>
                  <a:gd name="T5" fmla="*/ 30 h 34"/>
                  <a:gd name="T6" fmla="*/ 31 w 59"/>
                  <a:gd name="T7" fmla="*/ 28 h 34"/>
                  <a:gd name="T8" fmla="*/ 41 w 59"/>
                  <a:gd name="T9" fmla="*/ 23 h 34"/>
                  <a:gd name="T10" fmla="*/ 48 w 59"/>
                  <a:gd name="T11" fmla="*/ 19 h 34"/>
                  <a:gd name="T12" fmla="*/ 53 w 59"/>
                  <a:gd name="T13" fmla="*/ 12 h 34"/>
                  <a:gd name="T14" fmla="*/ 56 w 59"/>
                  <a:gd name="T15" fmla="*/ 7 h 34"/>
                  <a:gd name="T16" fmla="*/ 58 w 59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4">
                    <a:moveTo>
                      <a:pt x="0" y="33"/>
                    </a:moveTo>
                    <a:lnTo>
                      <a:pt x="10" y="32"/>
                    </a:lnTo>
                    <a:lnTo>
                      <a:pt x="22" y="30"/>
                    </a:lnTo>
                    <a:lnTo>
                      <a:pt x="31" y="28"/>
                    </a:lnTo>
                    <a:lnTo>
                      <a:pt x="41" y="23"/>
                    </a:lnTo>
                    <a:lnTo>
                      <a:pt x="48" y="19"/>
                    </a:lnTo>
                    <a:lnTo>
                      <a:pt x="53" y="12"/>
                    </a:lnTo>
                    <a:lnTo>
                      <a:pt x="56" y="7"/>
                    </a:lnTo>
                    <a:lnTo>
                      <a:pt x="58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15" name="Line 43"/>
              <p:cNvSpPr>
                <a:spLocks noChangeShapeType="1"/>
              </p:cNvSpPr>
              <p:nvPr/>
            </p:nvSpPr>
            <p:spPr bwMode="auto">
              <a:xfrm flipV="1">
                <a:off x="1829" y="2864"/>
                <a:ext cx="0" cy="26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16" name="Freeform 44"/>
              <p:cNvSpPr>
                <a:spLocks/>
              </p:cNvSpPr>
              <p:nvPr/>
            </p:nvSpPr>
            <p:spPr bwMode="auto">
              <a:xfrm>
                <a:off x="1829" y="2836"/>
                <a:ext cx="63" cy="33"/>
              </a:xfrm>
              <a:custGeom>
                <a:avLst/>
                <a:gdLst>
                  <a:gd name="T0" fmla="*/ 0 w 63"/>
                  <a:gd name="T1" fmla="*/ 32 h 33"/>
                  <a:gd name="T2" fmla="*/ 0 w 63"/>
                  <a:gd name="T3" fmla="*/ 25 h 33"/>
                  <a:gd name="T4" fmla="*/ 3 w 63"/>
                  <a:gd name="T5" fmla="*/ 19 h 33"/>
                  <a:gd name="T6" fmla="*/ 10 w 63"/>
                  <a:gd name="T7" fmla="*/ 13 h 33"/>
                  <a:gd name="T8" fmla="*/ 18 w 63"/>
                  <a:gd name="T9" fmla="*/ 9 h 33"/>
                  <a:gd name="T10" fmla="*/ 26 w 63"/>
                  <a:gd name="T11" fmla="*/ 5 h 33"/>
                  <a:gd name="T12" fmla="*/ 36 w 63"/>
                  <a:gd name="T13" fmla="*/ 1 h 33"/>
                  <a:gd name="T14" fmla="*/ 49 w 63"/>
                  <a:gd name="T15" fmla="*/ 0 h 33"/>
                  <a:gd name="T16" fmla="*/ 62 w 6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3">
                    <a:moveTo>
                      <a:pt x="0" y="32"/>
                    </a:moveTo>
                    <a:lnTo>
                      <a:pt x="0" y="25"/>
                    </a:lnTo>
                    <a:lnTo>
                      <a:pt x="3" y="19"/>
                    </a:lnTo>
                    <a:lnTo>
                      <a:pt x="10" y="13"/>
                    </a:lnTo>
                    <a:lnTo>
                      <a:pt x="18" y="9"/>
                    </a:lnTo>
                    <a:lnTo>
                      <a:pt x="26" y="5"/>
                    </a:lnTo>
                    <a:lnTo>
                      <a:pt x="36" y="1"/>
                    </a:lnTo>
                    <a:lnTo>
                      <a:pt x="49" y="0"/>
                    </a:lnTo>
                    <a:lnTo>
                      <a:pt x="62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9917" name="Group 45"/>
            <p:cNvGrpSpPr>
              <a:grpSpLocks/>
            </p:cNvGrpSpPr>
            <p:nvPr/>
          </p:nvGrpSpPr>
          <p:grpSpPr bwMode="auto">
            <a:xfrm>
              <a:off x="4695" y="3680"/>
              <a:ext cx="270" cy="62"/>
              <a:chOff x="4695" y="3680"/>
              <a:chExt cx="270" cy="62"/>
            </a:xfrm>
          </p:grpSpPr>
          <p:sp>
            <p:nvSpPr>
              <p:cNvPr id="79918" name="Freeform 46"/>
              <p:cNvSpPr>
                <a:spLocks/>
              </p:cNvSpPr>
              <p:nvPr/>
            </p:nvSpPr>
            <p:spPr bwMode="auto">
              <a:xfrm>
                <a:off x="4908" y="3680"/>
                <a:ext cx="57" cy="30"/>
              </a:xfrm>
              <a:custGeom>
                <a:avLst/>
                <a:gdLst>
                  <a:gd name="T0" fmla="*/ 57 w 58"/>
                  <a:gd name="T1" fmla="*/ 0 h 32"/>
                  <a:gd name="T2" fmla="*/ 57 w 58"/>
                  <a:gd name="T3" fmla="*/ 5 h 32"/>
                  <a:gd name="T4" fmla="*/ 52 w 58"/>
                  <a:gd name="T5" fmla="*/ 12 h 32"/>
                  <a:gd name="T6" fmla="*/ 47 w 58"/>
                  <a:gd name="T7" fmla="*/ 18 h 32"/>
                  <a:gd name="T8" fmla="*/ 40 w 58"/>
                  <a:gd name="T9" fmla="*/ 22 h 32"/>
                  <a:gd name="T10" fmla="*/ 32 w 58"/>
                  <a:gd name="T11" fmla="*/ 26 h 32"/>
                  <a:gd name="T12" fmla="*/ 22 w 58"/>
                  <a:gd name="T13" fmla="*/ 28 h 32"/>
                  <a:gd name="T14" fmla="*/ 10 w 58"/>
                  <a:gd name="T15" fmla="*/ 31 h 32"/>
                  <a:gd name="T16" fmla="*/ 0 w 58"/>
                  <a:gd name="T17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32">
                    <a:moveTo>
                      <a:pt x="57" y="0"/>
                    </a:moveTo>
                    <a:lnTo>
                      <a:pt x="57" y="5"/>
                    </a:lnTo>
                    <a:lnTo>
                      <a:pt x="52" y="12"/>
                    </a:lnTo>
                    <a:lnTo>
                      <a:pt x="47" y="18"/>
                    </a:lnTo>
                    <a:lnTo>
                      <a:pt x="40" y="22"/>
                    </a:lnTo>
                    <a:lnTo>
                      <a:pt x="32" y="26"/>
                    </a:lnTo>
                    <a:lnTo>
                      <a:pt x="22" y="28"/>
                    </a:lnTo>
                    <a:lnTo>
                      <a:pt x="10" y="31"/>
                    </a:lnTo>
                    <a:lnTo>
                      <a:pt x="0" y="31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19" name="Line 47"/>
              <p:cNvSpPr>
                <a:spLocks noChangeShapeType="1"/>
              </p:cNvSpPr>
              <p:nvPr/>
            </p:nvSpPr>
            <p:spPr bwMode="auto">
              <a:xfrm flipH="1">
                <a:off x="4885" y="3709"/>
                <a:ext cx="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20" name="Freeform 48"/>
              <p:cNvSpPr>
                <a:spLocks/>
              </p:cNvSpPr>
              <p:nvPr/>
            </p:nvSpPr>
            <p:spPr bwMode="auto">
              <a:xfrm>
                <a:off x="4830" y="3709"/>
                <a:ext cx="60" cy="33"/>
              </a:xfrm>
              <a:custGeom>
                <a:avLst/>
                <a:gdLst>
                  <a:gd name="T0" fmla="*/ 60 w 61"/>
                  <a:gd name="T1" fmla="*/ 0 h 34"/>
                  <a:gd name="T2" fmla="*/ 48 w 61"/>
                  <a:gd name="T3" fmla="*/ 1 h 34"/>
                  <a:gd name="T4" fmla="*/ 35 w 61"/>
                  <a:gd name="T5" fmla="*/ 3 h 34"/>
                  <a:gd name="T6" fmla="*/ 25 w 61"/>
                  <a:gd name="T7" fmla="*/ 6 h 34"/>
                  <a:gd name="T8" fmla="*/ 18 w 61"/>
                  <a:gd name="T9" fmla="*/ 10 h 34"/>
                  <a:gd name="T10" fmla="*/ 10 w 61"/>
                  <a:gd name="T11" fmla="*/ 15 h 34"/>
                  <a:gd name="T12" fmla="*/ 3 w 61"/>
                  <a:gd name="T13" fmla="*/ 21 h 34"/>
                  <a:gd name="T14" fmla="*/ 0 w 61"/>
                  <a:gd name="T15" fmla="*/ 26 h 34"/>
                  <a:gd name="T16" fmla="*/ 0 w 61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4">
                    <a:moveTo>
                      <a:pt x="60" y="0"/>
                    </a:moveTo>
                    <a:lnTo>
                      <a:pt x="48" y="1"/>
                    </a:lnTo>
                    <a:lnTo>
                      <a:pt x="35" y="3"/>
                    </a:lnTo>
                    <a:lnTo>
                      <a:pt x="25" y="6"/>
                    </a:lnTo>
                    <a:lnTo>
                      <a:pt x="18" y="10"/>
                    </a:lnTo>
                    <a:lnTo>
                      <a:pt x="10" y="15"/>
                    </a:lnTo>
                    <a:lnTo>
                      <a:pt x="3" y="21"/>
                    </a:lnTo>
                    <a:lnTo>
                      <a:pt x="0" y="26"/>
                    </a:lnTo>
                    <a:lnTo>
                      <a:pt x="0" y="3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21" name="Freeform 49"/>
              <p:cNvSpPr>
                <a:spLocks/>
              </p:cNvSpPr>
              <p:nvPr/>
            </p:nvSpPr>
            <p:spPr bwMode="auto">
              <a:xfrm>
                <a:off x="4772" y="3709"/>
                <a:ext cx="59" cy="33"/>
              </a:xfrm>
              <a:custGeom>
                <a:avLst/>
                <a:gdLst>
                  <a:gd name="T0" fmla="*/ 60 w 61"/>
                  <a:gd name="T1" fmla="*/ 33 h 34"/>
                  <a:gd name="T2" fmla="*/ 58 w 61"/>
                  <a:gd name="T3" fmla="*/ 26 h 34"/>
                  <a:gd name="T4" fmla="*/ 55 w 61"/>
                  <a:gd name="T5" fmla="*/ 21 h 34"/>
                  <a:gd name="T6" fmla="*/ 50 w 61"/>
                  <a:gd name="T7" fmla="*/ 15 h 34"/>
                  <a:gd name="T8" fmla="*/ 40 w 61"/>
                  <a:gd name="T9" fmla="*/ 10 h 34"/>
                  <a:gd name="T10" fmla="*/ 33 w 61"/>
                  <a:gd name="T11" fmla="*/ 6 h 34"/>
                  <a:gd name="T12" fmla="*/ 23 w 61"/>
                  <a:gd name="T13" fmla="*/ 3 h 34"/>
                  <a:gd name="T14" fmla="*/ 10 w 61"/>
                  <a:gd name="T15" fmla="*/ 1 h 34"/>
                  <a:gd name="T16" fmla="*/ 0 w 61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4">
                    <a:moveTo>
                      <a:pt x="60" y="33"/>
                    </a:moveTo>
                    <a:lnTo>
                      <a:pt x="58" y="26"/>
                    </a:lnTo>
                    <a:lnTo>
                      <a:pt x="55" y="21"/>
                    </a:lnTo>
                    <a:lnTo>
                      <a:pt x="50" y="15"/>
                    </a:lnTo>
                    <a:lnTo>
                      <a:pt x="40" y="10"/>
                    </a:lnTo>
                    <a:lnTo>
                      <a:pt x="33" y="6"/>
                    </a:lnTo>
                    <a:lnTo>
                      <a:pt x="23" y="3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22" name="Line 50"/>
              <p:cNvSpPr>
                <a:spLocks noChangeShapeType="1"/>
              </p:cNvSpPr>
              <p:nvPr/>
            </p:nvSpPr>
            <p:spPr bwMode="auto">
              <a:xfrm flipH="1">
                <a:off x="4749" y="3709"/>
                <a:ext cx="2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23" name="Freeform 51"/>
              <p:cNvSpPr>
                <a:spLocks/>
              </p:cNvSpPr>
              <p:nvPr/>
            </p:nvSpPr>
            <p:spPr bwMode="auto">
              <a:xfrm>
                <a:off x="4695" y="3680"/>
                <a:ext cx="58" cy="30"/>
              </a:xfrm>
              <a:custGeom>
                <a:avLst/>
                <a:gdLst>
                  <a:gd name="T0" fmla="*/ 59 w 60"/>
                  <a:gd name="T1" fmla="*/ 31 h 32"/>
                  <a:gd name="T2" fmla="*/ 47 w 60"/>
                  <a:gd name="T3" fmla="*/ 31 h 32"/>
                  <a:gd name="T4" fmla="*/ 34 w 60"/>
                  <a:gd name="T5" fmla="*/ 28 h 32"/>
                  <a:gd name="T6" fmla="*/ 25 w 60"/>
                  <a:gd name="T7" fmla="*/ 26 h 32"/>
                  <a:gd name="T8" fmla="*/ 17 w 60"/>
                  <a:gd name="T9" fmla="*/ 22 h 32"/>
                  <a:gd name="T10" fmla="*/ 10 w 60"/>
                  <a:gd name="T11" fmla="*/ 18 h 32"/>
                  <a:gd name="T12" fmla="*/ 5 w 60"/>
                  <a:gd name="T13" fmla="*/ 12 h 32"/>
                  <a:gd name="T14" fmla="*/ 0 w 60"/>
                  <a:gd name="T15" fmla="*/ 5 h 32"/>
                  <a:gd name="T16" fmla="*/ 0 w 60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2">
                    <a:moveTo>
                      <a:pt x="59" y="31"/>
                    </a:moveTo>
                    <a:lnTo>
                      <a:pt x="47" y="31"/>
                    </a:lnTo>
                    <a:lnTo>
                      <a:pt x="34" y="28"/>
                    </a:lnTo>
                    <a:lnTo>
                      <a:pt x="25" y="26"/>
                    </a:lnTo>
                    <a:lnTo>
                      <a:pt x="17" y="22"/>
                    </a:lnTo>
                    <a:lnTo>
                      <a:pt x="10" y="18"/>
                    </a:lnTo>
                    <a:lnTo>
                      <a:pt x="5" y="12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sp>
          <p:nvSpPr>
            <p:cNvPr id="79924" name="Rectangle 52"/>
            <p:cNvSpPr>
              <a:spLocks noChangeArrowheads="1"/>
            </p:cNvSpPr>
            <p:nvPr/>
          </p:nvSpPr>
          <p:spPr bwMode="auto">
            <a:xfrm>
              <a:off x="775" y="2943"/>
              <a:ext cx="93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altLang="en-US" sz="2400"/>
                <a:t>5 pounds of butter </a:t>
              </a:r>
            </a:p>
          </p:txBody>
        </p:sp>
      </p:grpSp>
      <p:sp>
        <p:nvSpPr>
          <p:cNvPr id="79925" name="Rectangle 53"/>
          <p:cNvSpPr>
            <a:spLocks noChangeArrowheads="1"/>
          </p:cNvSpPr>
          <p:nvPr/>
        </p:nvSpPr>
        <p:spPr bwMode="auto">
          <a:xfrm>
            <a:off x="4154416" y="4238625"/>
            <a:ext cx="171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5</a:t>
            </a:r>
          </a:p>
        </p:txBody>
      </p:sp>
      <p:sp>
        <p:nvSpPr>
          <p:cNvPr id="79926" name="Rectangle 54"/>
          <p:cNvSpPr>
            <a:spLocks noChangeArrowheads="1"/>
          </p:cNvSpPr>
          <p:nvPr/>
        </p:nvSpPr>
        <p:spPr bwMode="auto">
          <a:xfrm>
            <a:off x="4154416" y="3406775"/>
            <a:ext cx="1715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9</a:t>
            </a:r>
          </a:p>
        </p:txBody>
      </p:sp>
      <p:sp>
        <p:nvSpPr>
          <p:cNvPr id="79927" name="Rectangle 55"/>
          <p:cNvSpPr>
            <a:spLocks noChangeArrowheads="1"/>
          </p:cNvSpPr>
          <p:nvPr/>
        </p:nvSpPr>
        <p:spPr bwMode="auto">
          <a:xfrm>
            <a:off x="3982896" y="2087563"/>
            <a:ext cx="34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15</a:t>
            </a:r>
          </a:p>
        </p:txBody>
      </p:sp>
      <p:grpSp>
        <p:nvGrpSpPr>
          <p:cNvPr id="79928" name="Group 56"/>
          <p:cNvGrpSpPr>
            <a:grpSpLocks/>
          </p:cNvGrpSpPr>
          <p:nvPr/>
        </p:nvGrpSpPr>
        <p:grpSpPr bwMode="auto">
          <a:xfrm>
            <a:off x="2286000" y="2576513"/>
            <a:ext cx="4757738" cy="3684588"/>
            <a:chOff x="720" y="1623"/>
            <a:chExt cx="2997" cy="2321"/>
          </a:xfrm>
        </p:grpSpPr>
        <p:grpSp>
          <p:nvGrpSpPr>
            <p:cNvPr id="79929" name="Group 57"/>
            <p:cNvGrpSpPr>
              <a:grpSpLocks/>
            </p:cNvGrpSpPr>
            <p:nvPr/>
          </p:nvGrpSpPr>
          <p:grpSpPr bwMode="auto">
            <a:xfrm>
              <a:off x="3010" y="3626"/>
              <a:ext cx="707" cy="116"/>
              <a:chOff x="2918" y="3456"/>
              <a:chExt cx="725" cy="121"/>
            </a:xfrm>
          </p:grpSpPr>
          <p:sp>
            <p:nvSpPr>
              <p:cNvPr id="79930" name="Line 58"/>
              <p:cNvSpPr>
                <a:spLocks noChangeShapeType="1"/>
              </p:cNvSpPr>
              <p:nvPr/>
            </p:nvSpPr>
            <p:spPr bwMode="auto">
              <a:xfrm>
                <a:off x="3643" y="3456"/>
                <a:ext cx="0" cy="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31" name="Freeform 59"/>
              <p:cNvSpPr>
                <a:spLocks/>
              </p:cNvSpPr>
              <p:nvPr/>
            </p:nvSpPr>
            <p:spPr bwMode="auto">
              <a:xfrm>
                <a:off x="3575" y="3512"/>
                <a:ext cx="61" cy="32"/>
              </a:xfrm>
              <a:custGeom>
                <a:avLst/>
                <a:gdLst>
                  <a:gd name="T0" fmla="*/ 60 w 61"/>
                  <a:gd name="T1" fmla="*/ 0 h 32"/>
                  <a:gd name="T2" fmla="*/ 60 w 61"/>
                  <a:gd name="T3" fmla="*/ 5 h 32"/>
                  <a:gd name="T4" fmla="*/ 55 w 61"/>
                  <a:gd name="T5" fmla="*/ 12 h 32"/>
                  <a:gd name="T6" fmla="*/ 50 w 61"/>
                  <a:gd name="T7" fmla="*/ 18 h 32"/>
                  <a:gd name="T8" fmla="*/ 43 w 61"/>
                  <a:gd name="T9" fmla="*/ 22 h 32"/>
                  <a:gd name="T10" fmla="*/ 35 w 61"/>
                  <a:gd name="T11" fmla="*/ 26 h 32"/>
                  <a:gd name="T12" fmla="*/ 25 w 61"/>
                  <a:gd name="T13" fmla="*/ 28 h 32"/>
                  <a:gd name="T14" fmla="*/ 13 w 61"/>
                  <a:gd name="T15" fmla="*/ 31 h 32"/>
                  <a:gd name="T16" fmla="*/ 0 w 61"/>
                  <a:gd name="T17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2">
                    <a:moveTo>
                      <a:pt x="60" y="0"/>
                    </a:moveTo>
                    <a:lnTo>
                      <a:pt x="60" y="5"/>
                    </a:lnTo>
                    <a:lnTo>
                      <a:pt x="55" y="12"/>
                    </a:lnTo>
                    <a:lnTo>
                      <a:pt x="50" y="18"/>
                    </a:lnTo>
                    <a:lnTo>
                      <a:pt x="43" y="22"/>
                    </a:lnTo>
                    <a:lnTo>
                      <a:pt x="35" y="26"/>
                    </a:lnTo>
                    <a:lnTo>
                      <a:pt x="25" y="28"/>
                    </a:lnTo>
                    <a:lnTo>
                      <a:pt x="13" y="31"/>
                    </a:lnTo>
                    <a:lnTo>
                      <a:pt x="0" y="31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32" name="Line 60"/>
              <p:cNvSpPr>
                <a:spLocks noChangeShapeType="1"/>
              </p:cNvSpPr>
              <p:nvPr/>
            </p:nvSpPr>
            <p:spPr bwMode="auto">
              <a:xfrm flipH="1">
                <a:off x="3334" y="3543"/>
                <a:ext cx="24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33" name="Freeform 61"/>
              <p:cNvSpPr>
                <a:spLocks/>
              </p:cNvSpPr>
              <p:nvPr/>
            </p:nvSpPr>
            <p:spPr bwMode="auto">
              <a:xfrm>
                <a:off x="3278" y="3543"/>
                <a:ext cx="61" cy="34"/>
              </a:xfrm>
              <a:custGeom>
                <a:avLst/>
                <a:gdLst>
                  <a:gd name="T0" fmla="*/ 60 w 61"/>
                  <a:gd name="T1" fmla="*/ 0 h 34"/>
                  <a:gd name="T2" fmla="*/ 48 w 61"/>
                  <a:gd name="T3" fmla="*/ 1 h 34"/>
                  <a:gd name="T4" fmla="*/ 35 w 61"/>
                  <a:gd name="T5" fmla="*/ 3 h 34"/>
                  <a:gd name="T6" fmla="*/ 25 w 61"/>
                  <a:gd name="T7" fmla="*/ 6 h 34"/>
                  <a:gd name="T8" fmla="*/ 18 w 61"/>
                  <a:gd name="T9" fmla="*/ 10 h 34"/>
                  <a:gd name="T10" fmla="*/ 10 w 61"/>
                  <a:gd name="T11" fmla="*/ 15 h 34"/>
                  <a:gd name="T12" fmla="*/ 3 w 61"/>
                  <a:gd name="T13" fmla="*/ 21 h 34"/>
                  <a:gd name="T14" fmla="*/ 0 w 61"/>
                  <a:gd name="T15" fmla="*/ 26 h 34"/>
                  <a:gd name="T16" fmla="*/ 0 w 61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4">
                    <a:moveTo>
                      <a:pt x="60" y="0"/>
                    </a:moveTo>
                    <a:lnTo>
                      <a:pt x="48" y="1"/>
                    </a:lnTo>
                    <a:lnTo>
                      <a:pt x="35" y="3"/>
                    </a:lnTo>
                    <a:lnTo>
                      <a:pt x="25" y="6"/>
                    </a:lnTo>
                    <a:lnTo>
                      <a:pt x="18" y="10"/>
                    </a:lnTo>
                    <a:lnTo>
                      <a:pt x="10" y="15"/>
                    </a:lnTo>
                    <a:lnTo>
                      <a:pt x="3" y="21"/>
                    </a:lnTo>
                    <a:lnTo>
                      <a:pt x="0" y="26"/>
                    </a:lnTo>
                    <a:lnTo>
                      <a:pt x="0" y="3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34" name="Freeform 62"/>
              <p:cNvSpPr>
                <a:spLocks/>
              </p:cNvSpPr>
              <p:nvPr/>
            </p:nvSpPr>
            <p:spPr bwMode="auto">
              <a:xfrm>
                <a:off x="3218" y="3543"/>
                <a:ext cx="61" cy="34"/>
              </a:xfrm>
              <a:custGeom>
                <a:avLst/>
                <a:gdLst>
                  <a:gd name="T0" fmla="*/ 60 w 61"/>
                  <a:gd name="T1" fmla="*/ 33 h 34"/>
                  <a:gd name="T2" fmla="*/ 58 w 61"/>
                  <a:gd name="T3" fmla="*/ 26 h 34"/>
                  <a:gd name="T4" fmla="*/ 55 w 61"/>
                  <a:gd name="T5" fmla="*/ 21 h 34"/>
                  <a:gd name="T6" fmla="*/ 50 w 61"/>
                  <a:gd name="T7" fmla="*/ 15 h 34"/>
                  <a:gd name="T8" fmla="*/ 43 w 61"/>
                  <a:gd name="T9" fmla="*/ 10 h 34"/>
                  <a:gd name="T10" fmla="*/ 33 w 61"/>
                  <a:gd name="T11" fmla="*/ 6 h 34"/>
                  <a:gd name="T12" fmla="*/ 23 w 61"/>
                  <a:gd name="T13" fmla="*/ 3 h 34"/>
                  <a:gd name="T14" fmla="*/ 10 w 61"/>
                  <a:gd name="T15" fmla="*/ 1 h 34"/>
                  <a:gd name="T16" fmla="*/ 0 w 61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4">
                    <a:moveTo>
                      <a:pt x="60" y="33"/>
                    </a:moveTo>
                    <a:lnTo>
                      <a:pt x="58" y="26"/>
                    </a:lnTo>
                    <a:lnTo>
                      <a:pt x="55" y="21"/>
                    </a:lnTo>
                    <a:lnTo>
                      <a:pt x="50" y="15"/>
                    </a:lnTo>
                    <a:lnTo>
                      <a:pt x="43" y="10"/>
                    </a:lnTo>
                    <a:lnTo>
                      <a:pt x="33" y="6"/>
                    </a:lnTo>
                    <a:lnTo>
                      <a:pt x="23" y="3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35" name="Line 63"/>
              <p:cNvSpPr>
                <a:spLocks noChangeShapeType="1"/>
              </p:cNvSpPr>
              <p:nvPr/>
            </p:nvSpPr>
            <p:spPr bwMode="auto">
              <a:xfrm flipH="1">
                <a:off x="2975" y="3543"/>
                <a:ext cx="24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36" name="Freeform 64"/>
              <p:cNvSpPr>
                <a:spLocks/>
              </p:cNvSpPr>
              <p:nvPr/>
            </p:nvSpPr>
            <p:spPr bwMode="auto">
              <a:xfrm>
                <a:off x="2918" y="3512"/>
                <a:ext cx="62" cy="32"/>
              </a:xfrm>
              <a:custGeom>
                <a:avLst/>
                <a:gdLst>
                  <a:gd name="T0" fmla="*/ 61 w 62"/>
                  <a:gd name="T1" fmla="*/ 31 h 32"/>
                  <a:gd name="T2" fmla="*/ 48 w 62"/>
                  <a:gd name="T3" fmla="*/ 31 h 32"/>
                  <a:gd name="T4" fmla="*/ 38 w 62"/>
                  <a:gd name="T5" fmla="*/ 28 h 32"/>
                  <a:gd name="T6" fmla="*/ 28 w 62"/>
                  <a:gd name="T7" fmla="*/ 26 h 32"/>
                  <a:gd name="T8" fmla="*/ 18 w 62"/>
                  <a:gd name="T9" fmla="*/ 22 h 32"/>
                  <a:gd name="T10" fmla="*/ 10 w 62"/>
                  <a:gd name="T11" fmla="*/ 18 h 32"/>
                  <a:gd name="T12" fmla="*/ 5 w 62"/>
                  <a:gd name="T13" fmla="*/ 12 h 32"/>
                  <a:gd name="T14" fmla="*/ 3 w 62"/>
                  <a:gd name="T15" fmla="*/ 5 h 32"/>
                  <a:gd name="T16" fmla="*/ 0 w 62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" h="32">
                    <a:moveTo>
                      <a:pt x="61" y="31"/>
                    </a:moveTo>
                    <a:lnTo>
                      <a:pt x="48" y="31"/>
                    </a:lnTo>
                    <a:lnTo>
                      <a:pt x="38" y="28"/>
                    </a:lnTo>
                    <a:lnTo>
                      <a:pt x="28" y="26"/>
                    </a:lnTo>
                    <a:lnTo>
                      <a:pt x="18" y="22"/>
                    </a:lnTo>
                    <a:lnTo>
                      <a:pt x="10" y="18"/>
                    </a:lnTo>
                    <a:lnTo>
                      <a:pt x="5" y="12"/>
                    </a:lnTo>
                    <a:lnTo>
                      <a:pt x="3" y="5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9937" name="Group 65"/>
            <p:cNvGrpSpPr>
              <a:grpSpLocks/>
            </p:cNvGrpSpPr>
            <p:nvPr/>
          </p:nvGrpSpPr>
          <p:grpSpPr bwMode="auto">
            <a:xfrm>
              <a:off x="1711" y="1623"/>
              <a:ext cx="87" cy="271"/>
              <a:chOff x="1728" y="1531"/>
              <a:chExt cx="90" cy="282"/>
            </a:xfrm>
          </p:grpSpPr>
          <p:sp>
            <p:nvSpPr>
              <p:cNvPr id="79938" name="Line 66"/>
              <p:cNvSpPr>
                <a:spLocks noChangeShapeType="1"/>
              </p:cNvSpPr>
              <p:nvPr/>
            </p:nvSpPr>
            <p:spPr bwMode="auto">
              <a:xfrm>
                <a:off x="1769" y="1558"/>
                <a:ext cx="0" cy="8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39" name="Freeform 67"/>
              <p:cNvSpPr>
                <a:spLocks/>
              </p:cNvSpPr>
              <p:nvPr/>
            </p:nvSpPr>
            <p:spPr bwMode="auto">
              <a:xfrm>
                <a:off x="1728" y="1648"/>
                <a:ext cx="42" cy="24"/>
              </a:xfrm>
              <a:custGeom>
                <a:avLst/>
                <a:gdLst>
                  <a:gd name="T0" fmla="*/ 41 w 42"/>
                  <a:gd name="T1" fmla="*/ 0 h 24"/>
                  <a:gd name="T2" fmla="*/ 41 w 42"/>
                  <a:gd name="T3" fmla="*/ 5 h 24"/>
                  <a:gd name="T4" fmla="*/ 39 w 42"/>
                  <a:gd name="T5" fmla="*/ 9 h 24"/>
                  <a:gd name="T6" fmla="*/ 34 w 42"/>
                  <a:gd name="T7" fmla="*/ 13 h 24"/>
                  <a:gd name="T8" fmla="*/ 29 w 42"/>
                  <a:gd name="T9" fmla="*/ 17 h 24"/>
                  <a:gd name="T10" fmla="*/ 22 w 42"/>
                  <a:gd name="T11" fmla="*/ 19 h 24"/>
                  <a:gd name="T12" fmla="*/ 14 w 42"/>
                  <a:gd name="T13" fmla="*/ 22 h 24"/>
                  <a:gd name="T14" fmla="*/ 7 w 42"/>
                  <a:gd name="T15" fmla="*/ 22 h 24"/>
                  <a:gd name="T16" fmla="*/ 0 w 42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4">
                    <a:moveTo>
                      <a:pt x="41" y="0"/>
                    </a:moveTo>
                    <a:lnTo>
                      <a:pt x="41" y="5"/>
                    </a:lnTo>
                    <a:lnTo>
                      <a:pt x="39" y="9"/>
                    </a:lnTo>
                    <a:lnTo>
                      <a:pt x="34" y="13"/>
                    </a:lnTo>
                    <a:lnTo>
                      <a:pt x="29" y="17"/>
                    </a:lnTo>
                    <a:lnTo>
                      <a:pt x="22" y="19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0" y="2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40" name="Freeform 68"/>
              <p:cNvSpPr>
                <a:spLocks/>
              </p:cNvSpPr>
              <p:nvPr/>
            </p:nvSpPr>
            <p:spPr bwMode="auto">
              <a:xfrm>
                <a:off x="1728" y="1671"/>
                <a:ext cx="42" cy="24"/>
              </a:xfrm>
              <a:custGeom>
                <a:avLst/>
                <a:gdLst>
                  <a:gd name="T0" fmla="*/ 0 w 42"/>
                  <a:gd name="T1" fmla="*/ 0 h 24"/>
                  <a:gd name="T2" fmla="*/ 7 w 42"/>
                  <a:gd name="T3" fmla="*/ 0 h 24"/>
                  <a:gd name="T4" fmla="*/ 14 w 42"/>
                  <a:gd name="T5" fmla="*/ 1 h 24"/>
                  <a:gd name="T6" fmla="*/ 22 w 42"/>
                  <a:gd name="T7" fmla="*/ 4 h 24"/>
                  <a:gd name="T8" fmla="*/ 29 w 42"/>
                  <a:gd name="T9" fmla="*/ 7 h 24"/>
                  <a:gd name="T10" fmla="*/ 34 w 42"/>
                  <a:gd name="T11" fmla="*/ 9 h 24"/>
                  <a:gd name="T12" fmla="*/ 39 w 42"/>
                  <a:gd name="T13" fmla="*/ 14 h 24"/>
                  <a:gd name="T14" fmla="*/ 41 w 42"/>
                  <a:gd name="T15" fmla="*/ 19 h 24"/>
                  <a:gd name="T16" fmla="*/ 41 w 42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24">
                    <a:moveTo>
                      <a:pt x="0" y="0"/>
                    </a:moveTo>
                    <a:lnTo>
                      <a:pt x="7" y="0"/>
                    </a:lnTo>
                    <a:lnTo>
                      <a:pt x="14" y="1"/>
                    </a:lnTo>
                    <a:lnTo>
                      <a:pt x="22" y="4"/>
                    </a:lnTo>
                    <a:lnTo>
                      <a:pt x="29" y="7"/>
                    </a:lnTo>
                    <a:lnTo>
                      <a:pt x="34" y="9"/>
                    </a:lnTo>
                    <a:lnTo>
                      <a:pt x="39" y="14"/>
                    </a:lnTo>
                    <a:lnTo>
                      <a:pt x="41" y="19"/>
                    </a:lnTo>
                    <a:lnTo>
                      <a:pt x="41" y="2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41" name="Line 69"/>
              <p:cNvSpPr>
                <a:spLocks noChangeShapeType="1"/>
              </p:cNvSpPr>
              <p:nvPr/>
            </p:nvSpPr>
            <p:spPr bwMode="auto">
              <a:xfrm>
                <a:off x="1769" y="1698"/>
                <a:ext cx="0" cy="8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42" name="Freeform 70"/>
              <p:cNvSpPr>
                <a:spLocks/>
              </p:cNvSpPr>
              <p:nvPr/>
            </p:nvSpPr>
            <p:spPr bwMode="auto">
              <a:xfrm>
                <a:off x="1769" y="1789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4 h 24"/>
                  <a:gd name="T4" fmla="*/ 3 w 48"/>
                  <a:gd name="T5" fmla="*/ 9 h 24"/>
                  <a:gd name="T6" fmla="*/ 8 w 48"/>
                  <a:gd name="T7" fmla="*/ 12 h 24"/>
                  <a:gd name="T8" fmla="*/ 13 w 48"/>
                  <a:gd name="T9" fmla="*/ 16 h 24"/>
                  <a:gd name="T10" fmla="*/ 21 w 48"/>
                  <a:gd name="T11" fmla="*/ 19 h 24"/>
                  <a:gd name="T12" fmla="*/ 29 w 48"/>
                  <a:gd name="T13" fmla="*/ 22 h 24"/>
                  <a:gd name="T14" fmla="*/ 37 w 48"/>
                  <a:gd name="T15" fmla="*/ 23 h 24"/>
                  <a:gd name="T16" fmla="*/ 47 w 48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4"/>
                    </a:lnTo>
                    <a:lnTo>
                      <a:pt x="3" y="9"/>
                    </a:lnTo>
                    <a:lnTo>
                      <a:pt x="8" y="12"/>
                    </a:lnTo>
                    <a:lnTo>
                      <a:pt x="13" y="16"/>
                    </a:lnTo>
                    <a:lnTo>
                      <a:pt x="21" y="19"/>
                    </a:lnTo>
                    <a:lnTo>
                      <a:pt x="29" y="22"/>
                    </a:lnTo>
                    <a:lnTo>
                      <a:pt x="37" y="23"/>
                    </a:lnTo>
                    <a:lnTo>
                      <a:pt x="47" y="2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43" name="Freeform 71"/>
              <p:cNvSpPr>
                <a:spLocks/>
              </p:cNvSpPr>
              <p:nvPr/>
            </p:nvSpPr>
            <p:spPr bwMode="auto">
              <a:xfrm>
                <a:off x="1770" y="1531"/>
                <a:ext cx="48" cy="24"/>
              </a:xfrm>
              <a:custGeom>
                <a:avLst/>
                <a:gdLst>
                  <a:gd name="T0" fmla="*/ 47 w 48"/>
                  <a:gd name="T1" fmla="*/ 0 h 24"/>
                  <a:gd name="T2" fmla="*/ 37 w 48"/>
                  <a:gd name="T3" fmla="*/ 0 h 24"/>
                  <a:gd name="T4" fmla="*/ 29 w 48"/>
                  <a:gd name="T5" fmla="*/ 1 h 24"/>
                  <a:gd name="T6" fmla="*/ 21 w 48"/>
                  <a:gd name="T7" fmla="*/ 3 h 24"/>
                  <a:gd name="T8" fmla="*/ 13 w 48"/>
                  <a:gd name="T9" fmla="*/ 7 h 24"/>
                  <a:gd name="T10" fmla="*/ 8 w 48"/>
                  <a:gd name="T11" fmla="*/ 9 h 24"/>
                  <a:gd name="T12" fmla="*/ 3 w 48"/>
                  <a:gd name="T13" fmla="*/ 14 h 24"/>
                  <a:gd name="T14" fmla="*/ 0 w 48"/>
                  <a:gd name="T15" fmla="*/ 18 h 24"/>
                  <a:gd name="T16" fmla="*/ 0 w 48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24">
                    <a:moveTo>
                      <a:pt x="47" y="0"/>
                    </a:moveTo>
                    <a:lnTo>
                      <a:pt x="37" y="0"/>
                    </a:lnTo>
                    <a:lnTo>
                      <a:pt x="29" y="1"/>
                    </a:lnTo>
                    <a:lnTo>
                      <a:pt x="21" y="3"/>
                    </a:lnTo>
                    <a:lnTo>
                      <a:pt x="13" y="7"/>
                    </a:lnTo>
                    <a:lnTo>
                      <a:pt x="8" y="9"/>
                    </a:lnTo>
                    <a:lnTo>
                      <a:pt x="3" y="14"/>
                    </a:lnTo>
                    <a:lnTo>
                      <a:pt x="0" y="18"/>
                    </a:lnTo>
                    <a:lnTo>
                      <a:pt x="0" y="2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sp>
          <p:nvSpPr>
            <p:cNvPr id="79944" name="Rectangle 72"/>
            <p:cNvSpPr>
              <a:spLocks noChangeArrowheads="1"/>
            </p:cNvSpPr>
            <p:nvPr/>
          </p:nvSpPr>
          <p:spPr bwMode="auto">
            <a:xfrm>
              <a:off x="3077" y="3711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3 guns</a:t>
              </a:r>
            </a:p>
          </p:txBody>
        </p:sp>
        <p:sp>
          <p:nvSpPr>
            <p:cNvPr id="79945" name="Rectangle 73"/>
            <p:cNvSpPr>
              <a:spLocks noChangeArrowheads="1"/>
            </p:cNvSpPr>
            <p:nvPr/>
          </p:nvSpPr>
          <p:spPr bwMode="auto">
            <a:xfrm>
              <a:off x="720" y="1699"/>
              <a:ext cx="967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altLang="en-US" sz="2400"/>
                <a:t>2 pounds of butter</a:t>
              </a:r>
            </a:p>
          </p:txBody>
        </p:sp>
      </p:grpSp>
      <p:sp>
        <p:nvSpPr>
          <p:cNvPr id="79946" name="Rectangle 74"/>
          <p:cNvSpPr>
            <a:spLocks noChangeArrowheads="1"/>
          </p:cNvSpPr>
          <p:nvPr/>
        </p:nvSpPr>
        <p:spPr bwMode="auto">
          <a:xfrm>
            <a:off x="5773739" y="2138363"/>
            <a:ext cx="577081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B</a:t>
            </a:r>
          </a:p>
        </p:txBody>
      </p:sp>
      <p:sp>
        <p:nvSpPr>
          <p:cNvPr id="79947" name="Freeform 75"/>
          <p:cNvSpPr>
            <a:spLocks/>
          </p:cNvSpPr>
          <p:nvPr/>
        </p:nvSpPr>
        <p:spPr bwMode="auto">
          <a:xfrm>
            <a:off x="5842001" y="2538413"/>
            <a:ext cx="93663" cy="49212"/>
          </a:xfrm>
          <a:custGeom>
            <a:avLst/>
            <a:gdLst>
              <a:gd name="T0" fmla="*/ 0 w 61"/>
              <a:gd name="T1" fmla="*/ 16 h 33"/>
              <a:gd name="T2" fmla="*/ 3 w 61"/>
              <a:gd name="T3" fmla="*/ 13 h 33"/>
              <a:gd name="T4" fmla="*/ 3 w 61"/>
              <a:gd name="T5" fmla="*/ 11 h 33"/>
              <a:gd name="T6" fmla="*/ 5 w 61"/>
              <a:gd name="T7" fmla="*/ 8 h 33"/>
              <a:gd name="T8" fmla="*/ 10 w 61"/>
              <a:gd name="T9" fmla="*/ 5 h 33"/>
              <a:gd name="T10" fmla="*/ 13 w 61"/>
              <a:gd name="T11" fmla="*/ 3 h 33"/>
              <a:gd name="T12" fmla="*/ 20 w 61"/>
              <a:gd name="T13" fmla="*/ 1 h 33"/>
              <a:gd name="T14" fmla="*/ 25 w 61"/>
              <a:gd name="T15" fmla="*/ 1 h 33"/>
              <a:gd name="T16" fmla="*/ 30 w 61"/>
              <a:gd name="T17" fmla="*/ 0 h 33"/>
              <a:gd name="T18" fmla="*/ 38 w 61"/>
              <a:gd name="T19" fmla="*/ 1 h 33"/>
              <a:gd name="T20" fmla="*/ 43 w 61"/>
              <a:gd name="T21" fmla="*/ 1 h 33"/>
              <a:gd name="T22" fmla="*/ 48 w 61"/>
              <a:gd name="T23" fmla="*/ 3 h 33"/>
              <a:gd name="T24" fmla="*/ 53 w 61"/>
              <a:gd name="T25" fmla="*/ 5 h 33"/>
              <a:gd name="T26" fmla="*/ 55 w 61"/>
              <a:gd name="T27" fmla="*/ 8 h 33"/>
              <a:gd name="T28" fmla="*/ 58 w 61"/>
              <a:gd name="T29" fmla="*/ 11 h 33"/>
              <a:gd name="T30" fmla="*/ 60 w 61"/>
              <a:gd name="T31" fmla="*/ 13 h 33"/>
              <a:gd name="T32" fmla="*/ 60 w 61"/>
              <a:gd name="T33" fmla="*/ 16 h 33"/>
              <a:gd name="T34" fmla="*/ 60 w 61"/>
              <a:gd name="T35" fmla="*/ 20 h 33"/>
              <a:gd name="T36" fmla="*/ 58 w 61"/>
              <a:gd name="T37" fmla="*/ 23 h 33"/>
              <a:gd name="T38" fmla="*/ 55 w 61"/>
              <a:gd name="T39" fmla="*/ 25 h 33"/>
              <a:gd name="T40" fmla="*/ 53 w 61"/>
              <a:gd name="T41" fmla="*/ 28 h 33"/>
              <a:gd name="T42" fmla="*/ 48 w 61"/>
              <a:gd name="T43" fmla="*/ 29 h 33"/>
              <a:gd name="T44" fmla="*/ 43 w 61"/>
              <a:gd name="T45" fmla="*/ 31 h 33"/>
              <a:gd name="T46" fmla="*/ 38 w 61"/>
              <a:gd name="T47" fmla="*/ 32 h 33"/>
              <a:gd name="T48" fmla="*/ 30 w 61"/>
              <a:gd name="T49" fmla="*/ 32 h 33"/>
              <a:gd name="T50" fmla="*/ 25 w 61"/>
              <a:gd name="T51" fmla="*/ 32 h 33"/>
              <a:gd name="T52" fmla="*/ 20 w 61"/>
              <a:gd name="T53" fmla="*/ 31 h 33"/>
              <a:gd name="T54" fmla="*/ 13 w 61"/>
              <a:gd name="T55" fmla="*/ 29 h 33"/>
              <a:gd name="T56" fmla="*/ 10 w 61"/>
              <a:gd name="T57" fmla="*/ 28 h 33"/>
              <a:gd name="T58" fmla="*/ 5 w 61"/>
              <a:gd name="T59" fmla="*/ 25 h 33"/>
              <a:gd name="T60" fmla="*/ 3 w 61"/>
              <a:gd name="T61" fmla="*/ 23 h 33"/>
              <a:gd name="T62" fmla="*/ 3 w 61"/>
              <a:gd name="T63" fmla="*/ 20 h 33"/>
              <a:gd name="T64" fmla="*/ 0 w 61"/>
              <a:gd name="T65" fmla="*/ 1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" h="33">
                <a:moveTo>
                  <a:pt x="0" y="16"/>
                </a:moveTo>
                <a:lnTo>
                  <a:pt x="3" y="13"/>
                </a:lnTo>
                <a:lnTo>
                  <a:pt x="3" y="11"/>
                </a:lnTo>
                <a:lnTo>
                  <a:pt x="5" y="8"/>
                </a:lnTo>
                <a:lnTo>
                  <a:pt x="10" y="5"/>
                </a:lnTo>
                <a:lnTo>
                  <a:pt x="13" y="3"/>
                </a:lnTo>
                <a:lnTo>
                  <a:pt x="20" y="1"/>
                </a:lnTo>
                <a:lnTo>
                  <a:pt x="25" y="1"/>
                </a:lnTo>
                <a:lnTo>
                  <a:pt x="30" y="0"/>
                </a:lnTo>
                <a:lnTo>
                  <a:pt x="38" y="1"/>
                </a:lnTo>
                <a:lnTo>
                  <a:pt x="43" y="1"/>
                </a:lnTo>
                <a:lnTo>
                  <a:pt x="48" y="3"/>
                </a:lnTo>
                <a:lnTo>
                  <a:pt x="53" y="5"/>
                </a:lnTo>
                <a:lnTo>
                  <a:pt x="55" y="8"/>
                </a:lnTo>
                <a:lnTo>
                  <a:pt x="58" y="11"/>
                </a:lnTo>
                <a:lnTo>
                  <a:pt x="60" y="13"/>
                </a:lnTo>
                <a:lnTo>
                  <a:pt x="60" y="16"/>
                </a:lnTo>
                <a:lnTo>
                  <a:pt x="60" y="20"/>
                </a:lnTo>
                <a:lnTo>
                  <a:pt x="58" y="23"/>
                </a:lnTo>
                <a:lnTo>
                  <a:pt x="55" y="25"/>
                </a:lnTo>
                <a:lnTo>
                  <a:pt x="53" y="28"/>
                </a:lnTo>
                <a:lnTo>
                  <a:pt x="48" y="29"/>
                </a:lnTo>
                <a:lnTo>
                  <a:pt x="43" y="31"/>
                </a:lnTo>
                <a:lnTo>
                  <a:pt x="38" y="32"/>
                </a:lnTo>
                <a:lnTo>
                  <a:pt x="30" y="32"/>
                </a:lnTo>
                <a:lnTo>
                  <a:pt x="25" y="32"/>
                </a:lnTo>
                <a:lnTo>
                  <a:pt x="20" y="31"/>
                </a:lnTo>
                <a:lnTo>
                  <a:pt x="13" y="29"/>
                </a:lnTo>
                <a:lnTo>
                  <a:pt x="10" y="28"/>
                </a:lnTo>
                <a:lnTo>
                  <a:pt x="5" y="25"/>
                </a:lnTo>
                <a:lnTo>
                  <a:pt x="3" y="23"/>
                </a:lnTo>
                <a:lnTo>
                  <a:pt x="3" y="20"/>
                </a:lnTo>
                <a:lnTo>
                  <a:pt x="0" y="16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48" name="Rectangle 76"/>
          <p:cNvSpPr>
            <a:spLocks noChangeArrowheads="1"/>
          </p:cNvSpPr>
          <p:nvPr/>
        </p:nvSpPr>
        <p:spPr bwMode="auto">
          <a:xfrm>
            <a:off x="6959601" y="2595563"/>
            <a:ext cx="594715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C</a:t>
            </a:r>
          </a:p>
        </p:txBody>
      </p:sp>
      <p:sp>
        <p:nvSpPr>
          <p:cNvPr id="79949" name="Freeform 77"/>
          <p:cNvSpPr>
            <a:spLocks/>
          </p:cNvSpPr>
          <p:nvPr/>
        </p:nvSpPr>
        <p:spPr bwMode="auto">
          <a:xfrm>
            <a:off x="7826375" y="3557589"/>
            <a:ext cx="90488" cy="53975"/>
          </a:xfrm>
          <a:custGeom>
            <a:avLst/>
            <a:gdLst>
              <a:gd name="T0" fmla="*/ 0 w 59"/>
              <a:gd name="T1" fmla="*/ 17 h 34"/>
              <a:gd name="T2" fmla="*/ 0 w 59"/>
              <a:gd name="T3" fmla="*/ 14 h 34"/>
              <a:gd name="T4" fmla="*/ 3 w 59"/>
              <a:gd name="T5" fmla="*/ 11 h 34"/>
              <a:gd name="T6" fmla="*/ 3 w 59"/>
              <a:gd name="T7" fmla="*/ 8 h 34"/>
              <a:gd name="T8" fmla="*/ 8 w 59"/>
              <a:gd name="T9" fmla="*/ 6 h 34"/>
              <a:gd name="T10" fmla="*/ 13 w 59"/>
              <a:gd name="T11" fmla="*/ 3 h 34"/>
              <a:gd name="T12" fmla="*/ 18 w 59"/>
              <a:gd name="T13" fmla="*/ 1 h 34"/>
              <a:gd name="T14" fmla="*/ 23 w 59"/>
              <a:gd name="T15" fmla="*/ 1 h 34"/>
              <a:gd name="T16" fmla="*/ 30 w 59"/>
              <a:gd name="T17" fmla="*/ 0 h 34"/>
              <a:gd name="T18" fmla="*/ 35 w 59"/>
              <a:gd name="T19" fmla="*/ 1 h 34"/>
              <a:gd name="T20" fmla="*/ 40 w 59"/>
              <a:gd name="T21" fmla="*/ 1 h 34"/>
              <a:gd name="T22" fmla="*/ 45 w 59"/>
              <a:gd name="T23" fmla="*/ 3 h 34"/>
              <a:gd name="T24" fmla="*/ 50 w 59"/>
              <a:gd name="T25" fmla="*/ 6 h 34"/>
              <a:gd name="T26" fmla="*/ 53 w 59"/>
              <a:gd name="T27" fmla="*/ 8 h 34"/>
              <a:gd name="T28" fmla="*/ 55 w 59"/>
              <a:gd name="T29" fmla="*/ 11 h 34"/>
              <a:gd name="T30" fmla="*/ 58 w 59"/>
              <a:gd name="T31" fmla="*/ 14 h 34"/>
              <a:gd name="T32" fmla="*/ 58 w 59"/>
              <a:gd name="T33" fmla="*/ 17 h 34"/>
              <a:gd name="T34" fmla="*/ 58 w 59"/>
              <a:gd name="T35" fmla="*/ 21 h 34"/>
              <a:gd name="T36" fmla="*/ 55 w 59"/>
              <a:gd name="T37" fmla="*/ 23 h 34"/>
              <a:gd name="T38" fmla="*/ 53 w 59"/>
              <a:gd name="T39" fmla="*/ 26 h 34"/>
              <a:gd name="T40" fmla="*/ 50 w 59"/>
              <a:gd name="T41" fmla="*/ 29 h 34"/>
              <a:gd name="T42" fmla="*/ 45 w 59"/>
              <a:gd name="T43" fmla="*/ 30 h 34"/>
              <a:gd name="T44" fmla="*/ 40 w 59"/>
              <a:gd name="T45" fmla="*/ 32 h 34"/>
              <a:gd name="T46" fmla="*/ 35 w 59"/>
              <a:gd name="T47" fmla="*/ 33 h 34"/>
              <a:gd name="T48" fmla="*/ 30 w 59"/>
              <a:gd name="T49" fmla="*/ 33 h 34"/>
              <a:gd name="T50" fmla="*/ 23 w 59"/>
              <a:gd name="T51" fmla="*/ 33 h 34"/>
              <a:gd name="T52" fmla="*/ 18 w 59"/>
              <a:gd name="T53" fmla="*/ 32 h 34"/>
              <a:gd name="T54" fmla="*/ 13 w 59"/>
              <a:gd name="T55" fmla="*/ 30 h 34"/>
              <a:gd name="T56" fmla="*/ 8 w 59"/>
              <a:gd name="T57" fmla="*/ 29 h 34"/>
              <a:gd name="T58" fmla="*/ 3 w 59"/>
              <a:gd name="T59" fmla="*/ 26 h 34"/>
              <a:gd name="T60" fmla="*/ 3 w 59"/>
              <a:gd name="T61" fmla="*/ 23 h 34"/>
              <a:gd name="T62" fmla="*/ 0 w 59"/>
              <a:gd name="T63" fmla="*/ 21 h 34"/>
              <a:gd name="T64" fmla="*/ 0 w 59"/>
              <a:gd name="T65" fmla="*/ 1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" h="34">
                <a:moveTo>
                  <a:pt x="0" y="17"/>
                </a:moveTo>
                <a:lnTo>
                  <a:pt x="0" y="14"/>
                </a:lnTo>
                <a:lnTo>
                  <a:pt x="3" y="11"/>
                </a:lnTo>
                <a:lnTo>
                  <a:pt x="3" y="8"/>
                </a:lnTo>
                <a:lnTo>
                  <a:pt x="8" y="6"/>
                </a:lnTo>
                <a:lnTo>
                  <a:pt x="13" y="3"/>
                </a:lnTo>
                <a:lnTo>
                  <a:pt x="18" y="1"/>
                </a:lnTo>
                <a:lnTo>
                  <a:pt x="23" y="1"/>
                </a:lnTo>
                <a:lnTo>
                  <a:pt x="30" y="0"/>
                </a:lnTo>
                <a:lnTo>
                  <a:pt x="35" y="1"/>
                </a:lnTo>
                <a:lnTo>
                  <a:pt x="40" y="1"/>
                </a:lnTo>
                <a:lnTo>
                  <a:pt x="45" y="3"/>
                </a:lnTo>
                <a:lnTo>
                  <a:pt x="50" y="6"/>
                </a:lnTo>
                <a:lnTo>
                  <a:pt x="53" y="8"/>
                </a:lnTo>
                <a:lnTo>
                  <a:pt x="55" y="11"/>
                </a:lnTo>
                <a:lnTo>
                  <a:pt x="58" y="14"/>
                </a:lnTo>
                <a:lnTo>
                  <a:pt x="58" y="17"/>
                </a:lnTo>
                <a:lnTo>
                  <a:pt x="58" y="21"/>
                </a:lnTo>
                <a:lnTo>
                  <a:pt x="55" y="23"/>
                </a:lnTo>
                <a:lnTo>
                  <a:pt x="53" y="26"/>
                </a:lnTo>
                <a:lnTo>
                  <a:pt x="50" y="29"/>
                </a:lnTo>
                <a:lnTo>
                  <a:pt x="45" y="30"/>
                </a:lnTo>
                <a:lnTo>
                  <a:pt x="40" y="32"/>
                </a:lnTo>
                <a:lnTo>
                  <a:pt x="35" y="33"/>
                </a:lnTo>
                <a:lnTo>
                  <a:pt x="30" y="33"/>
                </a:lnTo>
                <a:lnTo>
                  <a:pt x="23" y="33"/>
                </a:lnTo>
                <a:lnTo>
                  <a:pt x="18" y="32"/>
                </a:lnTo>
                <a:lnTo>
                  <a:pt x="13" y="30"/>
                </a:lnTo>
                <a:lnTo>
                  <a:pt x="8" y="29"/>
                </a:lnTo>
                <a:lnTo>
                  <a:pt x="3" y="26"/>
                </a:lnTo>
                <a:lnTo>
                  <a:pt x="3" y="23"/>
                </a:lnTo>
                <a:lnTo>
                  <a:pt x="0" y="21"/>
                </a:lnTo>
                <a:lnTo>
                  <a:pt x="0" y="17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50" name="Rectangle 78"/>
          <p:cNvSpPr>
            <a:spLocks noChangeArrowheads="1"/>
          </p:cNvSpPr>
          <p:nvPr/>
        </p:nvSpPr>
        <p:spPr bwMode="auto">
          <a:xfrm>
            <a:off x="7772401" y="3173413"/>
            <a:ext cx="594715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D</a:t>
            </a:r>
          </a:p>
        </p:txBody>
      </p:sp>
      <p:sp>
        <p:nvSpPr>
          <p:cNvPr id="79951" name="Rectangle 79"/>
          <p:cNvSpPr>
            <a:spLocks noChangeArrowheads="1"/>
          </p:cNvSpPr>
          <p:nvPr/>
        </p:nvSpPr>
        <p:spPr bwMode="auto">
          <a:xfrm>
            <a:off x="8528051" y="4164013"/>
            <a:ext cx="577081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E</a:t>
            </a:r>
          </a:p>
        </p:txBody>
      </p:sp>
      <p:sp>
        <p:nvSpPr>
          <p:cNvPr id="79952" name="Freeform 80"/>
          <p:cNvSpPr>
            <a:spLocks/>
          </p:cNvSpPr>
          <p:nvPr/>
        </p:nvSpPr>
        <p:spPr bwMode="auto">
          <a:xfrm>
            <a:off x="8535988" y="4391025"/>
            <a:ext cx="93662" cy="50800"/>
          </a:xfrm>
          <a:custGeom>
            <a:avLst/>
            <a:gdLst>
              <a:gd name="T0" fmla="*/ 0 w 61"/>
              <a:gd name="T1" fmla="*/ 16 h 33"/>
              <a:gd name="T2" fmla="*/ 0 w 61"/>
              <a:gd name="T3" fmla="*/ 12 h 33"/>
              <a:gd name="T4" fmla="*/ 3 w 61"/>
              <a:gd name="T5" fmla="*/ 9 h 33"/>
              <a:gd name="T6" fmla="*/ 5 w 61"/>
              <a:gd name="T7" fmla="*/ 7 h 33"/>
              <a:gd name="T8" fmla="*/ 8 w 61"/>
              <a:gd name="T9" fmla="*/ 4 h 33"/>
              <a:gd name="T10" fmla="*/ 13 w 61"/>
              <a:gd name="T11" fmla="*/ 3 h 33"/>
              <a:gd name="T12" fmla="*/ 18 w 61"/>
              <a:gd name="T13" fmla="*/ 1 h 33"/>
              <a:gd name="T14" fmla="*/ 23 w 61"/>
              <a:gd name="T15" fmla="*/ 0 h 33"/>
              <a:gd name="T16" fmla="*/ 30 w 61"/>
              <a:gd name="T17" fmla="*/ 0 h 33"/>
              <a:gd name="T18" fmla="*/ 35 w 61"/>
              <a:gd name="T19" fmla="*/ 0 h 33"/>
              <a:gd name="T20" fmla="*/ 40 w 61"/>
              <a:gd name="T21" fmla="*/ 1 h 33"/>
              <a:gd name="T22" fmla="*/ 48 w 61"/>
              <a:gd name="T23" fmla="*/ 3 h 33"/>
              <a:gd name="T24" fmla="*/ 50 w 61"/>
              <a:gd name="T25" fmla="*/ 4 h 33"/>
              <a:gd name="T26" fmla="*/ 55 w 61"/>
              <a:gd name="T27" fmla="*/ 7 h 33"/>
              <a:gd name="T28" fmla="*/ 58 w 61"/>
              <a:gd name="T29" fmla="*/ 9 h 33"/>
              <a:gd name="T30" fmla="*/ 58 w 61"/>
              <a:gd name="T31" fmla="*/ 12 h 33"/>
              <a:gd name="T32" fmla="*/ 60 w 61"/>
              <a:gd name="T33" fmla="*/ 16 h 33"/>
              <a:gd name="T34" fmla="*/ 58 w 61"/>
              <a:gd name="T35" fmla="*/ 19 h 33"/>
              <a:gd name="T36" fmla="*/ 58 w 61"/>
              <a:gd name="T37" fmla="*/ 21 h 33"/>
              <a:gd name="T38" fmla="*/ 55 w 61"/>
              <a:gd name="T39" fmla="*/ 24 h 33"/>
              <a:gd name="T40" fmla="*/ 50 w 61"/>
              <a:gd name="T41" fmla="*/ 27 h 33"/>
              <a:gd name="T42" fmla="*/ 48 w 61"/>
              <a:gd name="T43" fmla="*/ 29 h 33"/>
              <a:gd name="T44" fmla="*/ 40 w 61"/>
              <a:gd name="T45" fmla="*/ 31 h 33"/>
              <a:gd name="T46" fmla="*/ 35 w 61"/>
              <a:gd name="T47" fmla="*/ 31 h 33"/>
              <a:gd name="T48" fmla="*/ 30 w 61"/>
              <a:gd name="T49" fmla="*/ 32 h 33"/>
              <a:gd name="T50" fmla="*/ 23 w 61"/>
              <a:gd name="T51" fmla="*/ 31 h 33"/>
              <a:gd name="T52" fmla="*/ 18 w 61"/>
              <a:gd name="T53" fmla="*/ 31 h 33"/>
              <a:gd name="T54" fmla="*/ 13 w 61"/>
              <a:gd name="T55" fmla="*/ 29 h 33"/>
              <a:gd name="T56" fmla="*/ 8 w 61"/>
              <a:gd name="T57" fmla="*/ 27 h 33"/>
              <a:gd name="T58" fmla="*/ 5 w 61"/>
              <a:gd name="T59" fmla="*/ 24 h 33"/>
              <a:gd name="T60" fmla="*/ 3 w 61"/>
              <a:gd name="T61" fmla="*/ 21 h 33"/>
              <a:gd name="T62" fmla="*/ 0 w 61"/>
              <a:gd name="T63" fmla="*/ 19 h 33"/>
              <a:gd name="T64" fmla="*/ 0 w 61"/>
              <a:gd name="T65" fmla="*/ 1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" h="33">
                <a:moveTo>
                  <a:pt x="0" y="16"/>
                </a:moveTo>
                <a:lnTo>
                  <a:pt x="0" y="12"/>
                </a:lnTo>
                <a:lnTo>
                  <a:pt x="3" y="9"/>
                </a:lnTo>
                <a:lnTo>
                  <a:pt x="5" y="7"/>
                </a:lnTo>
                <a:lnTo>
                  <a:pt x="8" y="4"/>
                </a:lnTo>
                <a:lnTo>
                  <a:pt x="13" y="3"/>
                </a:lnTo>
                <a:lnTo>
                  <a:pt x="18" y="1"/>
                </a:lnTo>
                <a:lnTo>
                  <a:pt x="23" y="0"/>
                </a:lnTo>
                <a:lnTo>
                  <a:pt x="30" y="0"/>
                </a:lnTo>
                <a:lnTo>
                  <a:pt x="35" y="0"/>
                </a:lnTo>
                <a:lnTo>
                  <a:pt x="40" y="1"/>
                </a:lnTo>
                <a:lnTo>
                  <a:pt x="48" y="3"/>
                </a:lnTo>
                <a:lnTo>
                  <a:pt x="50" y="4"/>
                </a:lnTo>
                <a:lnTo>
                  <a:pt x="55" y="7"/>
                </a:lnTo>
                <a:lnTo>
                  <a:pt x="58" y="9"/>
                </a:lnTo>
                <a:lnTo>
                  <a:pt x="58" y="12"/>
                </a:lnTo>
                <a:lnTo>
                  <a:pt x="60" y="16"/>
                </a:lnTo>
                <a:lnTo>
                  <a:pt x="58" y="19"/>
                </a:lnTo>
                <a:lnTo>
                  <a:pt x="58" y="21"/>
                </a:lnTo>
                <a:lnTo>
                  <a:pt x="55" y="24"/>
                </a:lnTo>
                <a:lnTo>
                  <a:pt x="50" y="27"/>
                </a:lnTo>
                <a:lnTo>
                  <a:pt x="48" y="29"/>
                </a:lnTo>
                <a:lnTo>
                  <a:pt x="40" y="31"/>
                </a:lnTo>
                <a:lnTo>
                  <a:pt x="35" y="31"/>
                </a:lnTo>
                <a:lnTo>
                  <a:pt x="30" y="32"/>
                </a:lnTo>
                <a:lnTo>
                  <a:pt x="23" y="31"/>
                </a:lnTo>
                <a:lnTo>
                  <a:pt x="18" y="31"/>
                </a:lnTo>
                <a:lnTo>
                  <a:pt x="13" y="29"/>
                </a:lnTo>
                <a:lnTo>
                  <a:pt x="8" y="27"/>
                </a:lnTo>
                <a:lnTo>
                  <a:pt x="5" y="24"/>
                </a:lnTo>
                <a:lnTo>
                  <a:pt x="3" y="21"/>
                </a:lnTo>
                <a:lnTo>
                  <a:pt x="0" y="19"/>
                </a:lnTo>
                <a:lnTo>
                  <a:pt x="0" y="16"/>
                </a:lnTo>
              </a:path>
            </a:pathLst>
          </a:custGeom>
          <a:solidFill>
            <a:srgbClr val="000000"/>
          </a:solidFill>
          <a:ln w="127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53" name="Rectangle 81"/>
          <p:cNvSpPr>
            <a:spLocks noChangeArrowheads="1"/>
          </p:cNvSpPr>
          <p:nvPr/>
        </p:nvSpPr>
        <p:spPr bwMode="auto">
          <a:xfrm>
            <a:off x="8901114" y="4999038"/>
            <a:ext cx="559449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4150" tIns="92075" rIns="184150" bIns="92075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i="1"/>
              <a:t>F</a:t>
            </a:r>
          </a:p>
        </p:txBody>
      </p:sp>
      <p:sp>
        <p:nvSpPr>
          <p:cNvPr id="79954" name="Rectangle 82"/>
          <p:cNvSpPr>
            <a:spLocks noChangeArrowheads="1"/>
          </p:cNvSpPr>
          <p:nvPr/>
        </p:nvSpPr>
        <p:spPr bwMode="auto">
          <a:xfrm>
            <a:off x="3982896" y="2378075"/>
            <a:ext cx="34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14</a:t>
            </a:r>
          </a:p>
        </p:txBody>
      </p:sp>
      <p:sp>
        <p:nvSpPr>
          <p:cNvPr id="79955" name="Rectangle 83"/>
          <p:cNvSpPr>
            <a:spLocks noChangeArrowheads="1"/>
          </p:cNvSpPr>
          <p:nvPr/>
        </p:nvSpPr>
        <p:spPr bwMode="auto">
          <a:xfrm>
            <a:off x="3982896" y="2824163"/>
            <a:ext cx="3430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8288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7432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57600" defTabSz="3657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148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720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292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486400" defTabSz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2400"/>
              <a:t>12</a:t>
            </a:r>
          </a:p>
        </p:txBody>
      </p:sp>
      <p:grpSp>
        <p:nvGrpSpPr>
          <p:cNvPr id="79956" name="Group 84"/>
          <p:cNvGrpSpPr>
            <a:grpSpLocks/>
          </p:cNvGrpSpPr>
          <p:nvPr/>
        </p:nvGrpSpPr>
        <p:grpSpPr bwMode="auto">
          <a:xfrm>
            <a:off x="2476501" y="2043113"/>
            <a:ext cx="3427413" cy="4217988"/>
            <a:chOff x="840" y="1287"/>
            <a:chExt cx="2159" cy="2657"/>
          </a:xfrm>
        </p:grpSpPr>
        <p:grpSp>
          <p:nvGrpSpPr>
            <p:cNvPr id="79957" name="Group 85"/>
            <p:cNvGrpSpPr>
              <a:grpSpLocks/>
            </p:cNvGrpSpPr>
            <p:nvPr/>
          </p:nvGrpSpPr>
          <p:grpSpPr bwMode="auto">
            <a:xfrm>
              <a:off x="2043" y="3626"/>
              <a:ext cx="956" cy="116"/>
              <a:chOff x="1925" y="3456"/>
              <a:chExt cx="981" cy="121"/>
            </a:xfrm>
          </p:grpSpPr>
          <p:sp>
            <p:nvSpPr>
              <p:cNvPr id="79958" name="Line 86"/>
              <p:cNvSpPr>
                <a:spLocks noChangeShapeType="1"/>
              </p:cNvSpPr>
              <p:nvPr/>
            </p:nvSpPr>
            <p:spPr bwMode="auto">
              <a:xfrm>
                <a:off x="2906" y="3456"/>
                <a:ext cx="0" cy="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59" name="Freeform 87"/>
              <p:cNvSpPr>
                <a:spLocks/>
              </p:cNvSpPr>
              <p:nvPr/>
            </p:nvSpPr>
            <p:spPr bwMode="auto">
              <a:xfrm>
                <a:off x="2819" y="3512"/>
                <a:ext cx="60" cy="32"/>
              </a:xfrm>
              <a:custGeom>
                <a:avLst/>
                <a:gdLst>
                  <a:gd name="T0" fmla="*/ 59 w 60"/>
                  <a:gd name="T1" fmla="*/ 0 h 32"/>
                  <a:gd name="T2" fmla="*/ 59 w 60"/>
                  <a:gd name="T3" fmla="*/ 5 h 32"/>
                  <a:gd name="T4" fmla="*/ 54 w 60"/>
                  <a:gd name="T5" fmla="*/ 12 h 32"/>
                  <a:gd name="T6" fmla="*/ 49 w 60"/>
                  <a:gd name="T7" fmla="*/ 18 h 32"/>
                  <a:gd name="T8" fmla="*/ 42 w 60"/>
                  <a:gd name="T9" fmla="*/ 22 h 32"/>
                  <a:gd name="T10" fmla="*/ 34 w 60"/>
                  <a:gd name="T11" fmla="*/ 26 h 32"/>
                  <a:gd name="T12" fmla="*/ 22 w 60"/>
                  <a:gd name="T13" fmla="*/ 28 h 32"/>
                  <a:gd name="T14" fmla="*/ 12 w 60"/>
                  <a:gd name="T15" fmla="*/ 31 h 32"/>
                  <a:gd name="T16" fmla="*/ 0 w 60"/>
                  <a:gd name="T17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2">
                    <a:moveTo>
                      <a:pt x="59" y="0"/>
                    </a:moveTo>
                    <a:lnTo>
                      <a:pt x="59" y="5"/>
                    </a:lnTo>
                    <a:lnTo>
                      <a:pt x="54" y="12"/>
                    </a:lnTo>
                    <a:lnTo>
                      <a:pt x="49" y="18"/>
                    </a:lnTo>
                    <a:lnTo>
                      <a:pt x="42" y="22"/>
                    </a:lnTo>
                    <a:lnTo>
                      <a:pt x="34" y="26"/>
                    </a:lnTo>
                    <a:lnTo>
                      <a:pt x="22" y="28"/>
                    </a:lnTo>
                    <a:lnTo>
                      <a:pt x="12" y="31"/>
                    </a:lnTo>
                    <a:lnTo>
                      <a:pt x="0" y="31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60" name="Line 88"/>
              <p:cNvSpPr>
                <a:spLocks noChangeShapeType="1"/>
              </p:cNvSpPr>
              <p:nvPr/>
            </p:nvSpPr>
            <p:spPr bwMode="auto">
              <a:xfrm flipH="1">
                <a:off x="2459" y="3543"/>
                <a:ext cx="3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61" name="Freeform 89"/>
              <p:cNvSpPr>
                <a:spLocks/>
              </p:cNvSpPr>
              <p:nvPr/>
            </p:nvSpPr>
            <p:spPr bwMode="auto">
              <a:xfrm>
                <a:off x="2401" y="3543"/>
                <a:ext cx="63" cy="34"/>
              </a:xfrm>
              <a:custGeom>
                <a:avLst/>
                <a:gdLst>
                  <a:gd name="T0" fmla="*/ 62 w 63"/>
                  <a:gd name="T1" fmla="*/ 0 h 34"/>
                  <a:gd name="T2" fmla="*/ 49 w 63"/>
                  <a:gd name="T3" fmla="*/ 1 h 34"/>
                  <a:gd name="T4" fmla="*/ 36 w 63"/>
                  <a:gd name="T5" fmla="*/ 3 h 34"/>
                  <a:gd name="T6" fmla="*/ 28 w 63"/>
                  <a:gd name="T7" fmla="*/ 6 h 34"/>
                  <a:gd name="T8" fmla="*/ 18 w 63"/>
                  <a:gd name="T9" fmla="*/ 10 h 34"/>
                  <a:gd name="T10" fmla="*/ 10 w 63"/>
                  <a:gd name="T11" fmla="*/ 15 h 34"/>
                  <a:gd name="T12" fmla="*/ 5 w 63"/>
                  <a:gd name="T13" fmla="*/ 21 h 34"/>
                  <a:gd name="T14" fmla="*/ 0 w 63"/>
                  <a:gd name="T15" fmla="*/ 26 h 34"/>
                  <a:gd name="T16" fmla="*/ 0 w 63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4">
                    <a:moveTo>
                      <a:pt x="62" y="0"/>
                    </a:moveTo>
                    <a:lnTo>
                      <a:pt x="49" y="1"/>
                    </a:lnTo>
                    <a:lnTo>
                      <a:pt x="36" y="3"/>
                    </a:lnTo>
                    <a:lnTo>
                      <a:pt x="28" y="6"/>
                    </a:lnTo>
                    <a:lnTo>
                      <a:pt x="18" y="10"/>
                    </a:lnTo>
                    <a:lnTo>
                      <a:pt x="10" y="15"/>
                    </a:lnTo>
                    <a:lnTo>
                      <a:pt x="5" y="21"/>
                    </a:lnTo>
                    <a:lnTo>
                      <a:pt x="0" y="26"/>
                    </a:lnTo>
                    <a:lnTo>
                      <a:pt x="0" y="33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62" name="Freeform 90"/>
              <p:cNvSpPr>
                <a:spLocks/>
              </p:cNvSpPr>
              <p:nvPr/>
            </p:nvSpPr>
            <p:spPr bwMode="auto">
              <a:xfrm>
                <a:off x="2342" y="3543"/>
                <a:ext cx="60" cy="34"/>
              </a:xfrm>
              <a:custGeom>
                <a:avLst/>
                <a:gdLst>
                  <a:gd name="T0" fmla="*/ 59 w 60"/>
                  <a:gd name="T1" fmla="*/ 33 h 34"/>
                  <a:gd name="T2" fmla="*/ 57 w 60"/>
                  <a:gd name="T3" fmla="*/ 26 h 34"/>
                  <a:gd name="T4" fmla="*/ 54 w 60"/>
                  <a:gd name="T5" fmla="*/ 21 h 34"/>
                  <a:gd name="T6" fmla="*/ 49 w 60"/>
                  <a:gd name="T7" fmla="*/ 15 h 34"/>
                  <a:gd name="T8" fmla="*/ 42 w 60"/>
                  <a:gd name="T9" fmla="*/ 10 h 34"/>
                  <a:gd name="T10" fmla="*/ 32 w 60"/>
                  <a:gd name="T11" fmla="*/ 6 h 34"/>
                  <a:gd name="T12" fmla="*/ 22 w 60"/>
                  <a:gd name="T13" fmla="*/ 3 h 34"/>
                  <a:gd name="T14" fmla="*/ 12 w 60"/>
                  <a:gd name="T15" fmla="*/ 1 h 34"/>
                  <a:gd name="T16" fmla="*/ 0 w 60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34">
                    <a:moveTo>
                      <a:pt x="59" y="33"/>
                    </a:moveTo>
                    <a:lnTo>
                      <a:pt x="57" y="26"/>
                    </a:lnTo>
                    <a:lnTo>
                      <a:pt x="54" y="21"/>
                    </a:lnTo>
                    <a:lnTo>
                      <a:pt x="49" y="15"/>
                    </a:lnTo>
                    <a:lnTo>
                      <a:pt x="42" y="10"/>
                    </a:lnTo>
                    <a:lnTo>
                      <a:pt x="32" y="6"/>
                    </a:lnTo>
                    <a:lnTo>
                      <a:pt x="22" y="3"/>
                    </a:lnTo>
                    <a:lnTo>
                      <a:pt x="12" y="1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63" name="Line 91"/>
              <p:cNvSpPr>
                <a:spLocks noChangeShapeType="1"/>
              </p:cNvSpPr>
              <p:nvPr/>
            </p:nvSpPr>
            <p:spPr bwMode="auto">
              <a:xfrm flipH="1">
                <a:off x="1981" y="3543"/>
                <a:ext cx="3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64" name="Freeform 92"/>
              <p:cNvSpPr>
                <a:spLocks/>
              </p:cNvSpPr>
              <p:nvPr/>
            </p:nvSpPr>
            <p:spPr bwMode="auto">
              <a:xfrm>
                <a:off x="1925" y="3512"/>
                <a:ext cx="61" cy="32"/>
              </a:xfrm>
              <a:custGeom>
                <a:avLst/>
                <a:gdLst>
                  <a:gd name="T0" fmla="*/ 60 w 61"/>
                  <a:gd name="T1" fmla="*/ 31 h 32"/>
                  <a:gd name="T2" fmla="*/ 48 w 61"/>
                  <a:gd name="T3" fmla="*/ 31 h 32"/>
                  <a:gd name="T4" fmla="*/ 35 w 61"/>
                  <a:gd name="T5" fmla="*/ 28 h 32"/>
                  <a:gd name="T6" fmla="*/ 25 w 61"/>
                  <a:gd name="T7" fmla="*/ 26 h 32"/>
                  <a:gd name="T8" fmla="*/ 18 w 61"/>
                  <a:gd name="T9" fmla="*/ 22 h 32"/>
                  <a:gd name="T10" fmla="*/ 8 w 61"/>
                  <a:gd name="T11" fmla="*/ 18 h 32"/>
                  <a:gd name="T12" fmla="*/ 3 w 61"/>
                  <a:gd name="T13" fmla="*/ 12 h 32"/>
                  <a:gd name="T14" fmla="*/ 0 w 61"/>
                  <a:gd name="T15" fmla="*/ 5 h 32"/>
                  <a:gd name="T16" fmla="*/ 0 w 61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32">
                    <a:moveTo>
                      <a:pt x="60" y="31"/>
                    </a:moveTo>
                    <a:lnTo>
                      <a:pt x="48" y="31"/>
                    </a:lnTo>
                    <a:lnTo>
                      <a:pt x="35" y="28"/>
                    </a:lnTo>
                    <a:lnTo>
                      <a:pt x="25" y="26"/>
                    </a:lnTo>
                    <a:lnTo>
                      <a:pt x="18" y="22"/>
                    </a:lnTo>
                    <a:lnTo>
                      <a:pt x="8" y="18"/>
                    </a:lnTo>
                    <a:lnTo>
                      <a:pt x="3" y="12"/>
                    </a:lnTo>
                    <a:lnTo>
                      <a:pt x="0" y="5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grpSp>
          <p:nvGrpSpPr>
            <p:cNvPr id="79965" name="Group 93"/>
            <p:cNvGrpSpPr>
              <a:grpSpLocks/>
            </p:cNvGrpSpPr>
            <p:nvPr/>
          </p:nvGrpSpPr>
          <p:grpSpPr bwMode="auto">
            <a:xfrm>
              <a:off x="1725" y="1486"/>
              <a:ext cx="73" cy="127"/>
              <a:chOff x="1728" y="1388"/>
              <a:chExt cx="121" cy="132"/>
            </a:xfrm>
          </p:grpSpPr>
          <p:sp>
            <p:nvSpPr>
              <p:cNvPr id="79966" name="Freeform 94"/>
              <p:cNvSpPr>
                <a:spLocks/>
              </p:cNvSpPr>
              <p:nvPr/>
            </p:nvSpPr>
            <p:spPr bwMode="auto">
              <a:xfrm>
                <a:off x="1786" y="1486"/>
                <a:ext cx="63" cy="34"/>
              </a:xfrm>
              <a:custGeom>
                <a:avLst/>
                <a:gdLst>
                  <a:gd name="T0" fmla="*/ 62 w 63"/>
                  <a:gd name="T1" fmla="*/ 33 h 34"/>
                  <a:gd name="T2" fmla="*/ 49 w 63"/>
                  <a:gd name="T3" fmla="*/ 33 h 34"/>
                  <a:gd name="T4" fmla="*/ 36 w 63"/>
                  <a:gd name="T5" fmla="*/ 30 h 34"/>
                  <a:gd name="T6" fmla="*/ 26 w 63"/>
                  <a:gd name="T7" fmla="*/ 28 h 34"/>
                  <a:gd name="T8" fmla="*/ 18 w 63"/>
                  <a:gd name="T9" fmla="*/ 23 h 34"/>
                  <a:gd name="T10" fmla="*/ 10 w 63"/>
                  <a:gd name="T11" fmla="*/ 19 h 34"/>
                  <a:gd name="T12" fmla="*/ 3 w 63"/>
                  <a:gd name="T13" fmla="*/ 14 h 34"/>
                  <a:gd name="T14" fmla="*/ 0 w 63"/>
                  <a:gd name="T15" fmla="*/ 7 h 34"/>
                  <a:gd name="T16" fmla="*/ 0 w 63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4">
                    <a:moveTo>
                      <a:pt x="62" y="33"/>
                    </a:moveTo>
                    <a:lnTo>
                      <a:pt x="49" y="33"/>
                    </a:lnTo>
                    <a:lnTo>
                      <a:pt x="36" y="30"/>
                    </a:lnTo>
                    <a:lnTo>
                      <a:pt x="26" y="28"/>
                    </a:lnTo>
                    <a:lnTo>
                      <a:pt x="18" y="23"/>
                    </a:lnTo>
                    <a:lnTo>
                      <a:pt x="10" y="19"/>
                    </a:lnTo>
                    <a:lnTo>
                      <a:pt x="3" y="14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67" name="Line 95"/>
              <p:cNvSpPr>
                <a:spLocks noChangeShapeType="1"/>
              </p:cNvSpPr>
              <p:nvPr/>
            </p:nvSpPr>
            <p:spPr bwMode="auto">
              <a:xfrm>
                <a:off x="1786" y="1486"/>
                <a:ext cx="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68" name="Freeform 96"/>
              <p:cNvSpPr>
                <a:spLocks/>
              </p:cNvSpPr>
              <p:nvPr/>
            </p:nvSpPr>
            <p:spPr bwMode="auto">
              <a:xfrm>
                <a:off x="1728" y="1456"/>
                <a:ext cx="59" cy="33"/>
              </a:xfrm>
              <a:custGeom>
                <a:avLst/>
                <a:gdLst>
                  <a:gd name="T0" fmla="*/ 58 w 59"/>
                  <a:gd name="T1" fmla="*/ 32 h 33"/>
                  <a:gd name="T2" fmla="*/ 56 w 59"/>
                  <a:gd name="T3" fmla="*/ 25 h 33"/>
                  <a:gd name="T4" fmla="*/ 53 w 59"/>
                  <a:gd name="T5" fmla="*/ 19 h 33"/>
                  <a:gd name="T6" fmla="*/ 48 w 59"/>
                  <a:gd name="T7" fmla="*/ 13 h 33"/>
                  <a:gd name="T8" fmla="*/ 41 w 59"/>
                  <a:gd name="T9" fmla="*/ 9 h 33"/>
                  <a:gd name="T10" fmla="*/ 31 w 59"/>
                  <a:gd name="T11" fmla="*/ 5 h 33"/>
                  <a:gd name="T12" fmla="*/ 22 w 59"/>
                  <a:gd name="T13" fmla="*/ 1 h 33"/>
                  <a:gd name="T14" fmla="*/ 10 w 59"/>
                  <a:gd name="T15" fmla="*/ 0 h 33"/>
                  <a:gd name="T16" fmla="*/ 0 w 59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3">
                    <a:moveTo>
                      <a:pt x="58" y="32"/>
                    </a:moveTo>
                    <a:lnTo>
                      <a:pt x="56" y="25"/>
                    </a:lnTo>
                    <a:lnTo>
                      <a:pt x="53" y="19"/>
                    </a:lnTo>
                    <a:lnTo>
                      <a:pt x="48" y="13"/>
                    </a:lnTo>
                    <a:lnTo>
                      <a:pt x="41" y="9"/>
                    </a:lnTo>
                    <a:lnTo>
                      <a:pt x="31" y="5"/>
                    </a:lnTo>
                    <a:lnTo>
                      <a:pt x="22" y="1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69" name="Freeform 97"/>
              <p:cNvSpPr>
                <a:spLocks/>
              </p:cNvSpPr>
              <p:nvPr/>
            </p:nvSpPr>
            <p:spPr bwMode="auto">
              <a:xfrm>
                <a:off x="1728" y="1424"/>
                <a:ext cx="59" cy="33"/>
              </a:xfrm>
              <a:custGeom>
                <a:avLst/>
                <a:gdLst>
                  <a:gd name="T0" fmla="*/ 0 w 59"/>
                  <a:gd name="T1" fmla="*/ 32 h 33"/>
                  <a:gd name="T2" fmla="*/ 10 w 59"/>
                  <a:gd name="T3" fmla="*/ 31 h 33"/>
                  <a:gd name="T4" fmla="*/ 22 w 59"/>
                  <a:gd name="T5" fmla="*/ 29 h 33"/>
                  <a:gd name="T6" fmla="*/ 31 w 59"/>
                  <a:gd name="T7" fmla="*/ 25 h 33"/>
                  <a:gd name="T8" fmla="*/ 41 w 59"/>
                  <a:gd name="T9" fmla="*/ 23 h 33"/>
                  <a:gd name="T10" fmla="*/ 48 w 59"/>
                  <a:gd name="T11" fmla="*/ 17 h 33"/>
                  <a:gd name="T12" fmla="*/ 53 w 59"/>
                  <a:gd name="T13" fmla="*/ 12 h 33"/>
                  <a:gd name="T14" fmla="*/ 56 w 59"/>
                  <a:gd name="T15" fmla="*/ 5 h 33"/>
                  <a:gd name="T16" fmla="*/ 58 w 59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3">
                    <a:moveTo>
                      <a:pt x="0" y="32"/>
                    </a:moveTo>
                    <a:lnTo>
                      <a:pt x="10" y="31"/>
                    </a:lnTo>
                    <a:lnTo>
                      <a:pt x="22" y="29"/>
                    </a:lnTo>
                    <a:lnTo>
                      <a:pt x="31" y="25"/>
                    </a:lnTo>
                    <a:lnTo>
                      <a:pt x="41" y="23"/>
                    </a:lnTo>
                    <a:lnTo>
                      <a:pt x="48" y="17"/>
                    </a:lnTo>
                    <a:lnTo>
                      <a:pt x="53" y="12"/>
                    </a:lnTo>
                    <a:lnTo>
                      <a:pt x="56" y="5"/>
                    </a:lnTo>
                    <a:lnTo>
                      <a:pt x="58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79970" name="Line 98"/>
              <p:cNvSpPr>
                <a:spLocks noChangeShapeType="1"/>
              </p:cNvSpPr>
              <p:nvPr/>
            </p:nvSpPr>
            <p:spPr bwMode="auto">
              <a:xfrm flipV="1">
                <a:off x="1786" y="1416"/>
                <a:ext cx="0" cy="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AU"/>
              </a:p>
            </p:txBody>
          </p:sp>
          <p:sp>
            <p:nvSpPr>
              <p:cNvPr id="79971" name="Freeform 99"/>
              <p:cNvSpPr>
                <a:spLocks/>
              </p:cNvSpPr>
              <p:nvPr/>
            </p:nvSpPr>
            <p:spPr bwMode="auto">
              <a:xfrm>
                <a:off x="1786" y="1388"/>
                <a:ext cx="63" cy="33"/>
              </a:xfrm>
              <a:custGeom>
                <a:avLst/>
                <a:gdLst>
                  <a:gd name="T0" fmla="*/ 0 w 63"/>
                  <a:gd name="T1" fmla="*/ 32 h 33"/>
                  <a:gd name="T2" fmla="*/ 0 w 63"/>
                  <a:gd name="T3" fmla="*/ 25 h 33"/>
                  <a:gd name="T4" fmla="*/ 3 w 63"/>
                  <a:gd name="T5" fmla="*/ 19 h 33"/>
                  <a:gd name="T6" fmla="*/ 10 w 63"/>
                  <a:gd name="T7" fmla="*/ 13 h 33"/>
                  <a:gd name="T8" fmla="*/ 18 w 63"/>
                  <a:gd name="T9" fmla="*/ 9 h 33"/>
                  <a:gd name="T10" fmla="*/ 26 w 63"/>
                  <a:gd name="T11" fmla="*/ 5 h 33"/>
                  <a:gd name="T12" fmla="*/ 36 w 63"/>
                  <a:gd name="T13" fmla="*/ 3 h 33"/>
                  <a:gd name="T14" fmla="*/ 49 w 63"/>
                  <a:gd name="T15" fmla="*/ 0 h 33"/>
                  <a:gd name="T16" fmla="*/ 62 w 6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3">
                    <a:moveTo>
                      <a:pt x="0" y="32"/>
                    </a:moveTo>
                    <a:lnTo>
                      <a:pt x="0" y="25"/>
                    </a:lnTo>
                    <a:lnTo>
                      <a:pt x="3" y="19"/>
                    </a:lnTo>
                    <a:lnTo>
                      <a:pt x="10" y="13"/>
                    </a:lnTo>
                    <a:lnTo>
                      <a:pt x="18" y="9"/>
                    </a:lnTo>
                    <a:lnTo>
                      <a:pt x="26" y="5"/>
                    </a:lnTo>
                    <a:lnTo>
                      <a:pt x="36" y="3"/>
                    </a:lnTo>
                    <a:lnTo>
                      <a:pt x="49" y="0"/>
                    </a:lnTo>
                    <a:lnTo>
                      <a:pt x="62" y="0"/>
                    </a:lnTo>
                  </a:path>
                </a:pathLst>
              </a:custGeom>
              <a:noFill/>
              <a:ln w="28575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AU"/>
              </a:p>
            </p:txBody>
          </p:sp>
        </p:grpSp>
        <p:sp>
          <p:nvSpPr>
            <p:cNvPr id="79972" name="Rectangle 100"/>
            <p:cNvSpPr>
              <a:spLocks noChangeArrowheads="1"/>
            </p:cNvSpPr>
            <p:nvPr/>
          </p:nvSpPr>
          <p:spPr bwMode="auto">
            <a:xfrm>
              <a:off x="2221" y="3711"/>
              <a:ext cx="58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4 guns</a:t>
              </a:r>
            </a:p>
          </p:txBody>
        </p:sp>
        <p:sp>
          <p:nvSpPr>
            <p:cNvPr id="79973" name="Rectangle 101"/>
            <p:cNvSpPr>
              <a:spLocks noChangeArrowheads="1"/>
            </p:cNvSpPr>
            <p:nvPr/>
          </p:nvSpPr>
          <p:spPr bwMode="auto">
            <a:xfrm>
              <a:off x="840" y="1287"/>
              <a:ext cx="871" cy="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144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8288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27432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3657600" defTabSz="3657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1148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45720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50292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5486400" defTabSz="3657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70000"/>
                </a:lnSpc>
              </a:pPr>
              <a:r>
                <a:rPr lang="en-US" altLang="en-US" sz="2400"/>
                <a:t>1 pound of butter</a:t>
              </a:r>
            </a:p>
          </p:txBody>
        </p:sp>
      </p:grpSp>
      <p:sp>
        <p:nvSpPr>
          <p:cNvPr id="79976" name="Line 104"/>
          <p:cNvSpPr>
            <a:spLocks noChangeShapeType="1"/>
          </p:cNvSpPr>
          <p:nvPr/>
        </p:nvSpPr>
        <p:spPr bwMode="auto">
          <a:xfrm>
            <a:off x="1524000" y="6305550"/>
            <a:ext cx="913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0" name="Line 108"/>
          <p:cNvSpPr>
            <a:spLocks noChangeShapeType="1"/>
          </p:cNvSpPr>
          <p:nvPr/>
        </p:nvSpPr>
        <p:spPr bwMode="auto">
          <a:xfrm>
            <a:off x="4406900" y="2343150"/>
            <a:ext cx="0" cy="190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1" name="Line 109"/>
          <p:cNvSpPr>
            <a:spLocks noChangeShapeType="1"/>
          </p:cNvSpPr>
          <p:nvPr/>
        </p:nvSpPr>
        <p:spPr bwMode="auto">
          <a:xfrm>
            <a:off x="4413250" y="2559050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2" name="Line 110"/>
          <p:cNvSpPr>
            <a:spLocks noChangeShapeType="1"/>
          </p:cNvSpPr>
          <p:nvPr/>
        </p:nvSpPr>
        <p:spPr bwMode="auto">
          <a:xfrm>
            <a:off x="4432300" y="4419600"/>
            <a:ext cx="0" cy="984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3" name="Line 111"/>
          <p:cNvSpPr>
            <a:spLocks noChangeShapeType="1"/>
          </p:cNvSpPr>
          <p:nvPr/>
        </p:nvSpPr>
        <p:spPr bwMode="auto">
          <a:xfrm>
            <a:off x="4387850" y="5353050"/>
            <a:ext cx="1485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4" name="Line 112"/>
          <p:cNvSpPr>
            <a:spLocks noChangeShapeType="1"/>
          </p:cNvSpPr>
          <p:nvPr/>
        </p:nvSpPr>
        <p:spPr bwMode="auto">
          <a:xfrm>
            <a:off x="5924550" y="5359400"/>
            <a:ext cx="109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79985" name="Line 113"/>
          <p:cNvSpPr>
            <a:spLocks noChangeShapeType="1"/>
          </p:cNvSpPr>
          <p:nvPr/>
        </p:nvSpPr>
        <p:spPr bwMode="auto">
          <a:xfrm>
            <a:off x="8616950" y="5378450"/>
            <a:ext cx="298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778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9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80" grpId="0" animBg="1"/>
      <p:bldP spid="79981" grpId="0" animBg="1"/>
      <p:bldP spid="79982" grpId="0" animBg="1"/>
      <p:bldP spid="79983" grpId="0" animBg="1"/>
      <p:bldP spid="79984" grpId="0" animBg="1"/>
      <p:bldP spid="799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2895600"/>
            <a:ext cx="7329488" cy="3348038"/>
          </a:xfrm>
        </p:spPr>
      </p:pic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2438401" y="1752601"/>
            <a:ext cx="736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Times-Roman"/>
              </a:rPr>
              <a:t>The </a:t>
            </a:r>
            <a:r>
              <a:rPr kumimoji="0" lang="en-AU" altLang="en-US" sz="1800" b="1">
                <a:latin typeface="Times-Bold"/>
              </a:rPr>
              <a:t>BASIC ECONOMIC PROBLEM </a:t>
            </a:r>
            <a:r>
              <a:rPr kumimoji="0" lang="en-AU" altLang="en-US" sz="1800">
                <a:latin typeface="Times-Roman"/>
              </a:rPr>
              <a:t>arises because </a:t>
            </a:r>
            <a:r>
              <a:rPr kumimoji="0" lang="en-AU" altLang="en-US" sz="1800" b="1">
                <a:latin typeface="Times-Bold"/>
              </a:rPr>
              <a:t>resources are scarce</a:t>
            </a:r>
            <a:r>
              <a:rPr kumimoji="0" lang="en-AU" altLang="en-US" sz="1800">
                <a:latin typeface="Times-Roman"/>
              </a:rPr>
              <a:t>, but human </a:t>
            </a:r>
            <a:r>
              <a:rPr kumimoji="0" lang="en-AU" altLang="en-US" sz="1800" b="1">
                <a:latin typeface="Times-Bold"/>
              </a:rPr>
              <a:t>wants </a:t>
            </a:r>
            <a:r>
              <a:rPr kumimoji="0" lang="en-AU" altLang="en-US" sz="1800">
                <a:latin typeface="Times-Roman"/>
              </a:rPr>
              <a:t>are </a:t>
            </a:r>
            <a:r>
              <a:rPr kumimoji="0" lang="en-AU" altLang="en-US" sz="1800" b="1">
                <a:latin typeface="Times-Bold"/>
              </a:rPr>
              <a:t>unlimited.</a:t>
            </a:r>
            <a:endParaRPr kumimoji="0" lang="en-AU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39749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32" y="1151651"/>
            <a:ext cx="8300613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6" y="707533"/>
            <a:ext cx="9711076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7" y="419368"/>
            <a:ext cx="3076575" cy="148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00" y="395153"/>
            <a:ext cx="5289403" cy="35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374" y="23747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A </a:t>
            </a:r>
            <a:r>
              <a:rPr lang="en-AU" b="1" dirty="0"/>
              <a:t>public good </a:t>
            </a:r>
            <a:r>
              <a:rPr lang="en-AU" dirty="0"/>
              <a:t>is a good that is both non-excludable and non-rivalrous. </a:t>
            </a:r>
          </a:p>
          <a:p>
            <a:r>
              <a:rPr lang="en-AU" dirty="0"/>
              <a:t>This means that individuals cannot be effectively excluded from its use, and use by one individual does not reduce its availability to others. </a:t>
            </a:r>
          </a:p>
          <a:p>
            <a:r>
              <a:rPr lang="en-AU" dirty="0"/>
              <a:t>Examples of public goods include fresh air, knowledge, lighthouses, national defence, flood control systems, and street lighting .</a:t>
            </a:r>
          </a:p>
        </p:txBody>
      </p:sp>
    </p:spTree>
    <p:extLst>
      <p:ext uri="{BB962C8B-B14F-4D97-AF65-F5344CB8AC3E}">
        <p14:creationId xmlns:p14="http://schemas.microsoft.com/office/powerpoint/2010/main" val="21754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8083" y="149266"/>
            <a:ext cx="9509759" cy="1088136"/>
          </a:xfrm>
        </p:spPr>
        <p:txBody>
          <a:bodyPr/>
          <a:lstStyle/>
          <a:p>
            <a:pPr>
              <a:defRPr/>
            </a:pPr>
            <a:r>
              <a:rPr lang="en-NZ" dirty="0">
                <a:solidFill>
                  <a:schemeClr val="tx2">
                    <a:satMod val="130000"/>
                  </a:schemeClr>
                </a:solidFill>
              </a:rPr>
              <a:t>Merit Goods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77090" y="1418711"/>
            <a:ext cx="7200900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NZ" altLang="en-US" sz="2800" dirty="0"/>
              <a:t>Merit goods are provided by the market but are likely to be over-priced and under-produced when compared to the socially desirable equilibrium.</a:t>
            </a:r>
          </a:p>
          <a:p>
            <a:pPr>
              <a:lnSpc>
                <a:spcPct val="90000"/>
              </a:lnSpc>
            </a:pPr>
            <a:endParaRPr lang="en-NZ" altLang="en-US" sz="2800" dirty="0"/>
          </a:p>
          <a:p>
            <a:pPr>
              <a:lnSpc>
                <a:spcPct val="90000"/>
              </a:lnSpc>
            </a:pPr>
            <a:r>
              <a:rPr lang="en-NZ" altLang="en-US" sz="2800" dirty="0"/>
              <a:t>This is because the market (consumers and producers) only consider the private benefit and costs whereas there are many positive externalities that result society consuming more merit goods. </a:t>
            </a:r>
          </a:p>
          <a:p>
            <a:pPr>
              <a:lnSpc>
                <a:spcPct val="90000"/>
              </a:lnSpc>
            </a:pPr>
            <a:endParaRPr lang="en-NZ" altLang="en-US" sz="2800" dirty="0"/>
          </a:p>
        </p:txBody>
      </p:sp>
      <p:sp>
        <p:nvSpPr>
          <p:cNvPr id="12292" name="AutoShape 5" descr="9k="/>
          <p:cNvSpPr>
            <a:spLocks noChangeAspect="1" noChangeArrowheads="1"/>
          </p:cNvSpPr>
          <p:nvPr/>
        </p:nvSpPr>
        <p:spPr bwMode="auto">
          <a:xfrm>
            <a:off x="1601789" y="-25400"/>
            <a:ext cx="13811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3" name="AutoShape 7" descr="9k="/>
          <p:cNvSpPr>
            <a:spLocks noChangeAspect="1" noChangeArrowheads="1"/>
          </p:cNvSpPr>
          <p:nvPr/>
        </p:nvSpPr>
        <p:spPr bwMode="auto">
          <a:xfrm>
            <a:off x="1601789" y="-25400"/>
            <a:ext cx="13811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2294" name="Picture 9" descr="ANd9GcQT8n3z09WQMYdlhlEFbzHRtB_hmPy0ZWS-bpDosVvrA_8HkAQt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172" y="3618695"/>
            <a:ext cx="25336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559" y="99998"/>
            <a:ext cx="4282593" cy="18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23" y="692508"/>
            <a:ext cx="7670176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2527" y="274749"/>
            <a:ext cx="7772400" cy="9906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Consumption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GB" sz="2400" dirty="0">
                <a:latin typeface="Arial" pitchFamily="34" charset="0"/>
              </a:rPr>
              <a:t>    </a:t>
            </a:r>
          </a:p>
          <a:p>
            <a:pPr eaLnBrk="1" hangingPunct="1">
              <a:buFontTx/>
              <a:buNone/>
              <a:defRPr/>
            </a:pPr>
            <a:r>
              <a:rPr lang="en-GB" sz="2400" dirty="0">
                <a:latin typeface="Arial" pitchFamily="34" charset="0"/>
              </a:rPr>
              <a:t>    Using up goods and services (products) to satisfy consumers’</a:t>
            </a:r>
            <a:r>
              <a:rPr lang="en-GB" altLang="ja-JP" sz="2400" dirty="0">
                <a:latin typeface="Arial" pitchFamily="34" charset="0"/>
              </a:rPr>
              <a:t> needs and wants</a:t>
            </a:r>
            <a:endParaRPr lang="en-GB" sz="2400" dirty="0">
              <a:latin typeface="Arial" pitchFamily="34" charset="0"/>
            </a:endParaRPr>
          </a:p>
        </p:txBody>
      </p:sp>
      <p:pic>
        <p:nvPicPr>
          <p:cNvPr id="2" name="Picture 1" descr="PPT images for Economic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3058856"/>
            <a:ext cx="4038798" cy="3034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164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152401"/>
            <a:ext cx="7132638" cy="4238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AU" dirty="0"/>
              <a:t>Needs &amp; Wants </a:t>
            </a:r>
          </a:p>
        </p:txBody>
      </p:sp>
      <p:pic>
        <p:nvPicPr>
          <p:cNvPr id="2150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2050" y="1430339"/>
            <a:ext cx="4756150" cy="2663825"/>
          </a:xfrm>
        </p:spPr>
      </p:pic>
      <p:sp>
        <p:nvSpPr>
          <p:cNvPr id="21508" name="Rectangle 2"/>
          <p:cNvSpPr>
            <a:spLocks noChangeArrowheads="1"/>
          </p:cNvSpPr>
          <p:nvPr/>
        </p:nvSpPr>
        <p:spPr bwMode="auto">
          <a:xfrm>
            <a:off x="1644650" y="4800600"/>
            <a:ext cx="3797300" cy="1447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 b="1">
                <a:latin typeface="Arial" panose="020B0604020202020204" pitchFamily="34" charset="0"/>
              </a:rPr>
              <a:t>Wants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include those desires that you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are able and also unable to pay for.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• They are unlimited.</a:t>
            </a: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6705600" y="4800600"/>
            <a:ext cx="3797300" cy="14478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The term </a:t>
            </a:r>
            <a:r>
              <a:rPr kumimoji="0" lang="en-AU" altLang="en-US" sz="1800" b="1">
                <a:latin typeface="Arial" panose="020B0604020202020204" pitchFamily="34" charset="0"/>
              </a:rPr>
              <a:t>need </a:t>
            </a:r>
            <a:r>
              <a:rPr kumimoji="0" lang="en-AU" altLang="en-US" sz="1800">
                <a:latin typeface="Arial" panose="020B0604020202020204" pitchFamily="34" charset="0"/>
              </a:rPr>
              <a:t>applies to the bare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AU" altLang="en-US" sz="1800">
                <a:latin typeface="Arial" panose="020B0604020202020204" pitchFamily="34" charset="0"/>
              </a:rPr>
              <a:t>minimum physical necessities that allow you to survive: bare minimum of basic food, shelter, and clothing.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036" y="680434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Problem 2: Human wants are unlimited   </a:t>
            </a:r>
          </a:p>
        </p:txBody>
      </p:sp>
    </p:spTree>
    <p:extLst>
      <p:ext uri="{BB962C8B-B14F-4D97-AF65-F5344CB8AC3E}">
        <p14:creationId xmlns:p14="http://schemas.microsoft.com/office/powerpoint/2010/main" val="96720007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398588"/>
          </a:xfrm>
        </p:spPr>
        <p:txBody>
          <a:bodyPr/>
          <a:lstStyle/>
          <a:p>
            <a:pPr>
              <a:defRPr/>
            </a:pPr>
            <a:r>
              <a:rPr lang="en-US" altLang="en-US" b="1"/>
              <a:t>Make your list</a:t>
            </a:r>
            <a:endParaRPr lang="en-AU" altLang="en-US" b="1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1981200" y="1600201"/>
          <a:ext cx="4038600" cy="460216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1849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66FF33"/>
                          </a:solidFill>
                        </a:rPr>
                        <a:t>Needs</a:t>
                      </a:r>
                      <a:endParaRPr lang="en-AU" sz="4400" dirty="0">
                        <a:solidFill>
                          <a:srgbClr val="66FF33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314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 noGrp="1"/>
          </p:cNvGraphicFramePr>
          <p:nvPr>
            <p:ph sz="quarter" idx="2"/>
            <p:extLst/>
          </p:nvPr>
        </p:nvGraphicFramePr>
        <p:xfrm>
          <a:off x="6248400" y="1600201"/>
          <a:ext cx="4038600" cy="46021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91849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0070C0"/>
                          </a:solidFill>
                        </a:rPr>
                        <a:t>Wants</a:t>
                      </a:r>
                      <a:endParaRPr lang="en-AU" sz="440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314">
                <a:tc>
                  <a:txBody>
                    <a:bodyPr/>
                    <a:lstStyle/>
                    <a:p>
                      <a:endParaRPr lang="en-A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981200" y="6411914"/>
            <a:ext cx="830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Limit your wants to no more than 25 items please!</a:t>
            </a:r>
            <a:endParaRPr kumimoji="0" lang="en-AU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8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wants change as we age?</a:t>
            </a:r>
          </a:p>
          <a:p>
            <a:pPr lvl="1"/>
            <a:r>
              <a:rPr lang="en-US" dirty="0"/>
              <a:t>Describe a change in wants.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Unlimited wants </a:t>
            </a:r>
          </a:p>
        </p:txBody>
      </p:sp>
      <p:pic>
        <p:nvPicPr>
          <p:cNvPr id="1026" name="Picture 2" descr="http://t3.gstatic.com/images?q=tbn:ANd9GcQq5NVNriX7bnoE3gl73Hd9QvyXXk1P220xMfVz2QSbsOaAoZq1W6Fq_0-K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137" y="2780928"/>
            <a:ext cx="2275887" cy="1512168"/>
          </a:xfrm>
          <a:prstGeom prst="rect">
            <a:avLst/>
          </a:prstGeom>
          <a:noFill/>
        </p:spPr>
      </p:pic>
      <p:pic>
        <p:nvPicPr>
          <p:cNvPr id="1028" name="Picture 4" descr="http://image.vsuch.com/vsuch/200911/11/3/121418623099202408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4153" y="1556792"/>
            <a:ext cx="2543075" cy="1485156"/>
          </a:xfrm>
          <a:prstGeom prst="rect">
            <a:avLst/>
          </a:prstGeom>
          <a:noFill/>
        </p:spPr>
      </p:pic>
      <p:pic>
        <p:nvPicPr>
          <p:cNvPr id="1030" name="Picture 6" descr="http://p1.autofan.com.cn/carphoto/20090116/20090116021431531164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3789040"/>
            <a:ext cx="3456384" cy="2592288"/>
          </a:xfrm>
          <a:prstGeom prst="rect">
            <a:avLst/>
          </a:prstGeom>
          <a:noFill/>
        </p:spPr>
      </p:pic>
      <p:pic>
        <p:nvPicPr>
          <p:cNvPr id="1032" name="Picture 8" descr="http://www.pro-auto.ro/images_63/31416_g_Picture106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3992" y="4365105"/>
            <a:ext cx="2880320" cy="21565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00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486" y="175024"/>
            <a:ext cx="9509759" cy="720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l" eaLnBrk="1" hangingPunct="1">
              <a:defRPr/>
            </a:pPr>
            <a:r>
              <a:rPr lang="en-GB" sz="4000" b="1" dirty="0">
                <a:solidFill>
                  <a:srgbClr val="005037"/>
                </a:solidFill>
                <a:latin typeface="Arial" charset="0"/>
              </a:rPr>
              <a:t> The basic economic problem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1701" y="2057400"/>
            <a:ext cx="7775575" cy="43434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GB" sz="2400" dirty="0">
                <a:latin typeface="Arial" charset="0"/>
              </a:rPr>
              <a:t>    Human wants are unlimited but resources are scarce</a:t>
            </a: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r>
              <a:rPr lang="en-GB" dirty="0">
                <a:latin typeface="Arial" charset="0"/>
              </a:rPr>
              <a:t>    </a:t>
            </a: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  <a:p>
            <a:pPr eaLnBrk="1" hangingPunct="1">
              <a:buFontTx/>
              <a:buNone/>
              <a:defRPr/>
            </a:pPr>
            <a:endParaRPr lang="en-GB" sz="2400" dirty="0">
              <a:latin typeface="Arial" charset="0"/>
            </a:endParaRPr>
          </a:p>
        </p:txBody>
      </p:sp>
      <p:pic>
        <p:nvPicPr>
          <p:cNvPr id="18436" name="Picture 1" descr="912958_aw1.16(B2.02.products.resources.int3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657476"/>
            <a:ext cx="7581900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425" y="1300768"/>
            <a:ext cx="114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We must choose which wants to Satisfy   </a:t>
            </a:r>
          </a:p>
        </p:txBody>
      </p:sp>
    </p:spTree>
    <p:extLst>
      <p:ext uri="{BB962C8B-B14F-4D97-AF65-F5344CB8AC3E}">
        <p14:creationId xmlns:p14="http://schemas.microsoft.com/office/powerpoint/2010/main" val="17976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B7E3C02-E47E-4702-8BC9-1082997D9C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0</TotalTime>
  <Words>2042</Words>
  <Application>Microsoft Macintosh PowerPoint</Application>
  <PresentationFormat>Widescreen</PresentationFormat>
  <Paragraphs>339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ＭＳ ゴシック</vt:lpstr>
      <vt:lpstr>MS PGothic</vt:lpstr>
      <vt:lpstr>MS PGothic</vt:lpstr>
      <vt:lpstr>Arial</vt:lpstr>
      <vt:lpstr>Arial Black</vt:lpstr>
      <vt:lpstr>Calibri</vt:lpstr>
      <vt:lpstr>Garamond</vt:lpstr>
      <vt:lpstr>Georgia</vt:lpstr>
      <vt:lpstr>Helvetica</vt:lpstr>
      <vt:lpstr>open sans</vt:lpstr>
      <vt:lpstr>open sans</vt:lpstr>
      <vt:lpstr>robotoblack</vt:lpstr>
      <vt:lpstr>Times New Roman</vt:lpstr>
      <vt:lpstr>Times-Bold</vt:lpstr>
      <vt:lpstr>Times-Roman</vt:lpstr>
      <vt:lpstr>Verdana</vt:lpstr>
      <vt:lpstr>Wingdings</vt:lpstr>
      <vt:lpstr>Ocean 16x9</vt:lpstr>
      <vt:lpstr>PowerPoint Presentation</vt:lpstr>
      <vt:lpstr>“Economics”</vt:lpstr>
      <vt:lpstr>PowerPoint Presentation</vt:lpstr>
      <vt:lpstr>PowerPoint Presentation</vt:lpstr>
      <vt:lpstr>PowerPoint Presentation</vt:lpstr>
      <vt:lpstr>Needs &amp; Wants </vt:lpstr>
      <vt:lpstr>Make your list</vt:lpstr>
      <vt:lpstr>Unlimited wants </vt:lpstr>
      <vt:lpstr> The basic economic problem</vt:lpstr>
      <vt:lpstr> The basic economic problem</vt:lpstr>
      <vt:lpstr>PowerPoint Presentation</vt:lpstr>
      <vt:lpstr>Economic goods &amp; Free goods </vt:lpstr>
      <vt:lpstr> Factors of production</vt:lpstr>
      <vt:lpstr> Production</vt:lpstr>
      <vt:lpstr>Which factor of Production?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So, we all have to make choices</vt:lpstr>
      <vt:lpstr>PowerPoint Presentation</vt:lpstr>
      <vt:lpstr>Economic Choices</vt:lpstr>
      <vt:lpstr>PowerPoint Presentation</vt:lpstr>
      <vt:lpstr> Choice </vt:lpstr>
      <vt:lpstr>Choice and opportunity cost  </vt:lpstr>
      <vt:lpstr>Trade-off</vt:lpstr>
      <vt:lpstr>PowerPoint Presentation</vt:lpstr>
      <vt:lpstr>PowerPoint Presentation</vt:lpstr>
      <vt:lpstr>PowerPoint Presentation</vt:lpstr>
      <vt:lpstr>PowerPoint Presentation</vt:lpstr>
      <vt:lpstr>Increasing Opportunity Cost (PPF is concave)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class work</vt:lpstr>
      <vt:lpstr>PowerPoint Presentation</vt:lpstr>
      <vt:lpstr>PowerPoint Presentation</vt:lpstr>
      <vt:lpstr>Assignment: Cost-Benefit Analysis</vt:lpstr>
      <vt:lpstr>A Production Possibilities Table and Curve</vt:lpstr>
      <vt:lpstr>PowerPoint Presentation</vt:lpstr>
      <vt:lpstr>PowerPoint Presentation</vt:lpstr>
      <vt:lpstr>PowerPoint Presentation</vt:lpstr>
      <vt:lpstr>PowerPoint Presentation</vt:lpstr>
      <vt:lpstr>Merit Goods</vt:lpstr>
      <vt:lpstr> Consumption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cp:lastPrinted>2018-08-05T23:49:00Z</cp:lastPrinted>
  <dcterms:created xsi:type="dcterms:W3CDTF">2017-05-22T06:11:32Z</dcterms:created>
  <dcterms:modified xsi:type="dcterms:W3CDTF">2020-08-19T05:06:21Z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TC028952569991</vt:lpwstr>
  </property>
</Properties>
</file>